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Inter SemiBold"/>
      <p:regular r:id="rId34"/>
      <p:bold r:id="rId35"/>
      <p:italic r:id="rId36"/>
      <p:boldItalic r:id="rId37"/>
    </p:embeddedFont>
    <p:embeddedFont>
      <p:font typeface="Inter"/>
      <p:regular r:id="rId38"/>
      <p:bold r:id="rId39"/>
      <p:italic r:id="rId40"/>
      <p:boldItalic r:id="rId41"/>
    </p:embeddedFont>
    <p:embeddedFont>
      <p:font typeface="Roboto Mono"/>
      <p:regular r:id="rId42"/>
      <p:bold r:id="rId43"/>
      <p:italic r:id="rId44"/>
      <p:boldItalic r:id="rId45"/>
    </p:embeddedFont>
    <p:embeddedFont>
      <p:font typeface="Inter Medium"/>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E210F88-27BB-4D5B-8A9C-3F905AA3E084}">
  <a:tblStyle styleId="{CE210F88-27BB-4D5B-8A9C-3F905AA3E08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Inter-italic.fntdata"/><Relationship Id="rId42" Type="http://schemas.openxmlformats.org/officeDocument/2006/relationships/font" Target="fonts/RobotoMono-regular.fntdata"/><Relationship Id="rId41" Type="http://schemas.openxmlformats.org/officeDocument/2006/relationships/font" Target="fonts/Inter-boldItalic.fntdata"/><Relationship Id="rId44" Type="http://schemas.openxmlformats.org/officeDocument/2006/relationships/font" Target="fonts/RobotoMono-italic.fntdata"/><Relationship Id="rId43" Type="http://schemas.openxmlformats.org/officeDocument/2006/relationships/font" Target="fonts/RobotoMono-bold.fntdata"/><Relationship Id="rId46" Type="http://schemas.openxmlformats.org/officeDocument/2006/relationships/font" Target="fonts/InterMedium-regular.fntdata"/><Relationship Id="rId45" Type="http://schemas.openxmlformats.org/officeDocument/2006/relationships/font" Target="fonts/RobotoMono-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InterMedium-italic.fntdata"/><Relationship Id="rId47" Type="http://schemas.openxmlformats.org/officeDocument/2006/relationships/font" Target="fonts/InterMedium-bold.fntdata"/><Relationship Id="rId49" Type="http://schemas.openxmlformats.org/officeDocument/2006/relationships/font" Target="fonts/InterMedium-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font" Target="fonts/InterSemiBold-bold.fntdata"/><Relationship Id="rId34" Type="http://schemas.openxmlformats.org/officeDocument/2006/relationships/font" Target="fonts/InterSemiBold-regular.fntdata"/><Relationship Id="rId37" Type="http://schemas.openxmlformats.org/officeDocument/2006/relationships/font" Target="fonts/InterSemiBold-boldItalic.fntdata"/><Relationship Id="rId36" Type="http://schemas.openxmlformats.org/officeDocument/2006/relationships/font" Target="fonts/InterSemiBold-italic.fntdata"/><Relationship Id="rId39" Type="http://schemas.openxmlformats.org/officeDocument/2006/relationships/font" Target="fonts/Inter-bold.fntdata"/><Relationship Id="rId38" Type="http://schemas.openxmlformats.org/officeDocument/2006/relationships/font" Target="fonts/Inter-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77af7a6a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77af7a6a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Amaury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71fc2b81f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71fc2b81f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solidFill>
                  <a:schemeClr val="dk1"/>
                </a:solidFill>
              </a:rPr>
              <a:t>Loredane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71fc2b81f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71fc2b81f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Marine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44fcd50e2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44fcd50e2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Amaury 4min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44fcd50e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44fcd50e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Amaury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44fcd50e2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44fcd50e2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solidFill>
                  <a:schemeClr val="dk1"/>
                </a:solidFill>
              </a:rPr>
              <a:t>Amaury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44fcd50e2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44fcd50e2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solidFill>
                  <a:schemeClr val="dk1"/>
                </a:solidFill>
              </a:rPr>
              <a:t>Amaury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722bfae340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722bfae340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Martin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722bfae340_6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722bfae340_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Martin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44fcd50e2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44fcd50e2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Amaury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44fcd50e2a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44fcd50e2a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solidFill>
                  <a:schemeClr val="dk1"/>
                </a:solidFill>
              </a:rPr>
              <a:t>Amaury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3bc3b886e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3bc3b886e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Amaury (1 min)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44fcd50e2a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44fcd50e2a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2 min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63976df75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63976df75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Marine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71fc2b81f4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71fc2b81f4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Marine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63976df758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63976df758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Marine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63976df758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63976df758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Marine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71fc2b81f4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71fc2b81f4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solidFill>
                  <a:schemeClr val="dk1"/>
                </a:solidFill>
              </a:rPr>
              <a:t>Marine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63976df758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63976df758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solidFill>
                  <a:schemeClr val="dk1"/>
                </a:solidFill>
              </a:rPr>
              <a:t>Marine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44fcd50e2a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44fcd50e2a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Martin 1 min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77ed9f117a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77ed9f117a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bc3b886e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bc3b886e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Amaury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71332928b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71332928b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Amaury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71332928b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71332928b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Loredane (2min)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71332928b4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71332928b4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Loredane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71332928b4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71332928b4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solidFill>
                  <a:schemeClr val="dk1"/>
                </a:solidFill>
              </a:rPr>
              <a:t>Loredane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71332928b4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71332928b4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solidFill>
                  <a:schemeClr val="dk1"/>
                </a:solidFill>
              </a:rPr>
              <a:t>Loredane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71332928b4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71332928b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solidFill>
                  <a:schemeClr val="dk1"/>
                </a:solidFill>
              </a:rPr>
              <a:t>Loredane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hyperlink" Target="https://huggingface.co/spaces/amaulf/mlflow-server-smartinvest" TargetMode="External"/><Relationship Id="rId5"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hyperlink" Target="https://huggingface.co/spaces/amaulf/mlflow-server-smartinvest" TargetMode="External"/><Relationship Id="rId5"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hyperlink" Target="https://huggingface.co/spaces/amaulf/mlflow-server-smartinvest" TargetMode="External"/><Relationship Id="rId5"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hyperlink" Target="https://github.com/marinedde/smartinvest" TargetMode="External"/><Relationship Id="rId5" Type="http://schemas.openxmlformats.org/officeDocument/2006/relationships/hyperlink" Target="https://github.com/marinedde/smartinvest"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17.jpg"/><Relationship Id="rId5" Type="http://schemas.openxmlformats.org/officeDocument/2006/relationships/image" Target="../media/image14.jpg"/><Relationship Id="rId6" Type="http://schemas.openxmlformats.org/officeDocument/2006/relationships/image" Target="../media/image1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FDAD2"/>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735475" y="1710025"/>
            <a:ext cx="6478200" cy="61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sz="4000">
                <a:solidFill>
                  <a:srgbClr val="0E3449"/>
                </a:solidFill>
                <a:latin typeface="Inter SemiBold"/>
                <a:ea typeface="Inter SemiBold"/>
                <a:cs typeface="Inter SemiBold"/>
                <a:sym typeface="Inter SemiBold"/>
              </a:rPr>
              <a:t>Smart Invest</a:t>
            </a:r>
            <a:endParaRPr sz="4000">
              <a:solidFill>
                <a:srgbClr val="0E3449"/>
              </a:solidFill>
              <a:latin typeface="Inter SemiBold"/>
              <a:ea typeface="Inter SemiBold"/>
              <a:cs typeface="Inter SemiBold"/>
              <a:sym typeface="Inter SemiBold"/>
            </a:endParaRPr>
          </a:p>
        </p:txBody>
      </p:sp>
      <p:pic>
        <p:nvPicPr>
          <p:cNvPr id="55" name="Google Shape;55;p13"/>
          <p:cNvPicPr preferRelativeResize="0"/>
          <p:nvPr/>
        </p:nvPicPr>
        <p:blipFill>
          <a:blip r:embed="rId3">
            <a:alphaModFix/>
          </a:blip>
          <a:stretch>
            <a:fillRect/>
          </a:stretch>
        </p:blipFill>
        <p:spPr>
          <a:xfrm>
            <a:off x="4685550" y="2595750"/>
            <a:ext cx="3818450" cy="2547749"/>
          </a:xfrm>
          <a:prstGeom prst="rect">
            <a:avLst/>
          </a:prstGeom>
          <a:noFill/>
          <a:ln>
            <a:noFill/>
          </a:ln>
        </p:spPr>
      </p:pic>
      <p:pic>
        <p:nvPicPr>
          <p:cNvPr id="56" name="Google Shape;56;p13"/>
          <p:cNvPicPr preferRelativeResize="0"/>
          <p:nvPr/>
        </p:nvPicPr>
        <p:blipFill>
          <a:blip r:embed="rId4">
            <a:alphaModFix/>
          </a:blip>
          <a:stretch>
            <a:fillRect/>
          </a:stretch>
        </p:blipFill>
        <p:spPr>
          <a:xfrm>
            <a:off x="840550" y="787375"/>
            <a:ext cx="973275" cy="651050"/>
          </a:xfrm>
          <a:prstGeom prst="rect">
            <a:avLst/>
          </a:prstGeom>
          <a:noFill/>
          <a:ln>
            <a:noFill/>
          </a:ln>
        </p:spPr>
      </p:pic>
      <p:sp>
        <p:nvSpPr>
          <p:cNvPr id="57" name="Google Shape;57;p13"/>
          <p:cNvSpPr txBox="1"/>
          <p:nvPr>
            <p:ph type="ctrTitle"/>
          </p:nvPr>
        </p:nvSpPr>
        <p:spPr>
          <a:xfrm>
            <a:off x="720900" y="2247025"/>
            <a:ext cx="7702200" cy="533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1" lang="fr" sz="2500">
                <a:solidFill>
                  <a:schemeClr val="lt1"/>
                </a:solidFill>
                <a:latin typeface="Inter Medium"/>
                <a:ea typeface="Inter Medium"/>
                <a:cs typeface="Inter Medium"/>
                <a:sym typeface="Inter Medium"/>
              </a:rPr>
              <a:t>Buy a property below market value in Paris</a:t>
            </a:r>
            <a:endParaRPr i="1" sz="2500">
              <a:solidFill>
                <a:schemeClr val="lt1"/>
              </a:solidFill>
              <a:latin typeface="Inter Medium"/>
              <a:ea typeface="Inter Medium"/>
              <a:cs typeface="Inter Medium"/>
              <a:sym typeface="Inter Medium"/>
            </a:endParaRPr>
          </a:p>
        </p:txBody>
      </p:sp>
      <p:sp>
        <p:nvSpPr>
          <p:cNvPr id="58" name="Google Shape;58;p13"/>
          <p:cNvSpPr txBox="1"/>
          <p:nvPr>
            <p:ph type="ctrTitle"/>
          </p:nvPr>
        </p:nvSpPr>
        <p:spPr>
          <a:xfrm>
            <a:off x="92702" y="4554375"/>
            <a:ext cx="6522300" cy="533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1" lang="fr" sz="1000">
                <a:solidFill>
                  <a:schemeClr val="lt1"/>
                </a:solidFill>
                <a:latin typeface="Inter Medium"/>
                <a:ea typeface="Inter Medium"/>
                <a:cs typeface="Inter Medium"/>
                <a:sym typeface="Inter Medium"/>
              </a:rPr>
              <a:t>Marine - Lorédane - Martin - Amaury</a:t>
            </a:r>
            <a:endParaRPr i="1" sz="1000">
              <a:solidFill>
                <a:schemeClr val="lt1"/>
              </a:solidFill>
              <a:latin typeface="Inter Medium"/>
              <a:ea typeface="Inter Medium"/>
              <a:cs typeface="Inter Medium"/>
              <a:sym typeface="Inter Medium"/>
            </a:endParaRPr>
          </a:p>
        </p:txBody>
      </p:sp>
      <p:sp>
        <p:nvSpPr>
          <p:cNvPr id="59" name="Google Shape;59;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2"/>
          <p:cNvSpPr txBox="1"/>
          <p:nvPr>
            <p:ph type="title"/>
          </p:nvPr>
        </p:nvSpPr>
        <p:spPr>
          <a:xfrm>
            <a:off x="910025" y="4135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GEOGRAPHIC ANALYSIS</a:t>
            </a:r>
            <a:endParaRPr/>
          </a:p>
        </p:txBody>
      </p:sp>
      <p:sp>
        <p:nvSpPr>
          <p:cNvPr id="138" name="Google Shape;138;p22"/>
          <p:cNvSpPr txBox="1"/>
          <p:nvPr>
            <p:ph idx="1" type="body"/>
          </p:nvPr>
        </p:nvSpPr>
        <p:spPr>
          <a:xfrm>
            <a:off x="49275" y="1174500"/>
            <a:ext cx="1210200" cy="27945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fr" sz="1100">
                <a:solidFill>
                  <a:schemeClr val="dk1"/>
                </a:solidFill>
              </a:rPr>
              <a:t>KEY INSIGHTS REVEALED</a:t>
            </a:r>
            <a:r>
              <a:rPr lang="fr" sz="1100">
                <a:solidFill>
                  <a:schemeClr val="dk1"/>
                </a:solidFill>
              </a:rPr>
              <a:t> </a:t>
            </a:r>
            <a:endParaRPr sz="1100">
              <a:solidFill>
                <a:schemeClr val="dk1"/>
              </a:solidFill>
            </a:endParaRPr>
          </a:p>
          <a:p>
            <a:pPr indent="0" lvl="0" marL="0" rtl="0" algn="l">
              <a:spcBef>
                <a:spcPts val="1200"/>
              </a:spcBef>
              <a:spcAft>
                <a:spcPts val="0"/>
              </a:spcAft>
              <a:buNone/>
            </a:pPr>
            <a:r>
              <a:rPr lang="fr" sz="1100">
                <a:solidFill>
                  <a:schemeClr val="dk1"/>
                </a:solidFill>
              </a:rPr>
              <a:t>• </a:t>
            </a:r>
            <a:r>
              <a:rPr b="1" lang="fr" sz="1100">
                <a:solidFill>
                  <a:schemeClr val="dk1"/>
                </a:solidFill>
              </a:rPr>
              <a:t>6th, 7th, 4th districts</a:t>
            </a:r>
            <a:r>
              <a:rPr lang="fr" sz="1100">
                <a:solidFill>
                  <a:schemeClr val="dk1"/>
                </a:solidFill>
              </a:rPr>
              <a:t>: Premium pricing (red) </a:t>
            </a:r>
            <a:endParaRPr sz="1100">
              <a:solidFill>
                <a:schemeClr val="dk1"/>
              </a:solidFill>
            </a:endParaRPr>
          </a:p>
          <a:p>
            <a:pPr indent="0" lvl="0" marL="0" rtl="0" algn="l">
              <a:spcBef>
                <a:spcPts val="1200"/>
              </a:spcBef>
              <a:spcAft>
                <a:spcPts val="0"/>
              </a:spcAft>
              <a:buClr>
                <a:schemeClr val="dk1"/>
              </a:buClr>
              <a:buSzPts val="1100"/>
              <a:buFont typeface="Arial"/>
              <a:buNone/>
            </a:pPr>
            <a:r>
              <a:rPr lang="fr" sz="1100">
                <a:solidFill>
                  <a:schemeClr val="dk1"/>
                </a:solidFill>
              </a:rPr>
              <a:t>• </a:t>
            </a:r>
            <a:r>
              <a:rPr b="1" lang="fr" sz="1100">
                <a:solidFill>
                  <a:schemeClr val="dk1"/>
                </a:solidFill>
              </a:rPr>
              <a:t>19th, 20th, 13th districts</a:t>
            </a:r>
            <a:r>
              <a:rPr lang="fr" sz="1100">
                <a:solidFill>
                  <a:schemeClr val="dk1"/>
                </a:solidFill>
              </a:rPr>
              <a:t>: Most affordable (blue)</a:t>
            </a:r>
            <a:endParaRPr sz="1100">
              <a:solidFill>
                <a:schemeClr val="dk1"/>
              </a:solidFill>
            </a:endParaRPr>
          </a:p>
          <a:p>
            <a:pPr indent="0" lvl="0" marL="0" rtl="0" algn="l">
              <a:spcBef>
                <a:spcPts val="1200"/>
              </a:spcBef>
              <a:spcAft>
                <a:spcPts val="0"/>
              </a:spcAft>
              <a:buClr>
                <a:schemeClr val="dk1"/>
              </a:buClr>
              <a:buSzPts val="1100"/>
              <a:buFont typeface="Arial"/>
              <a:buNone/>
            </a:pPr>
            <a:r>
              <a:rPr lang="fr" sz="1100">
                <a:solidFill>
                  <a:schemeClr val="dk1"/>
                </a:solidFill>
              </a:rPr>
              <a:t>• </a:t>
            </a:r>
            <a:r>
              <a:rPr b="1" lang="fr" sz="1100">
                <a:solidFill>
                  <a:schemeClr val="dk1"/>
                </a:solidFill>
              </a:rPr>
              <a:t>Clear geographic gradient</a:t>
            </a:r>
            <a:r>
              <a:rPr lang="fr" sz="1100">
                <a:solidFill>
                  <a:schemeClr val="dk1"/>
                </a:solidFill>
              </a:rPr>
              <a:t> visible • </a:t>
            </a:r>
            <a:r>
              <a:rPr b="1" lang="fr" sz="1100">
                <a:solidFill>
                  <a:schemeClr val="dk1"/>
                </a:solidFill>
              </a:rPr>
              <a:t>Investment opportunities</a:t>
            </a:r>
            <a:r>
              <a:rPr lang="fr" sz="1100">
                <a:solidFill>
                  <a:schemeClr val="dk1"/>
                </a:solidFill>
              </a:rPr>
              <a:t> identified</a:t>
            </a:r>
            <a:endParaRPr sz="1100">
              <a:solidFill>
                <a:schemeClr val="dk1"/>
              </a:solidFill>
            </a:endParaRPr>
          </a:p>
          <a:p>
            <a:pPr indent="0" lvl="0" marL="0" rtl="0" algn="l">
              <a:spcBef>
                <a:spcPts val="1200"/>
              </a:spcBef>
              <a:spcAft>
                <a:spcPts val="1600"/>
              </a:spcAft>
              <a:buNone/>
            </a:pPr>
            <a:r>
              <a:t/>
            </a:r>
            <a:endParaRPr/>
          </a:p>
        </p:txBody>
      </p:sp>
      <p:sp>
        <p:nvSpPr>
          <p:cNvPr id="139" name="Google Shape;139;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pic>
        <p:nvPicPr>
          <p:cNvPr id="140" name="Google Shape;140;p22"/>
          <p:cNvPicPr preferRelativeResize="0"/>
          <p:nvPr/>
        </p:nvPicPr>
        <p:blipFill>
          <a:blip r:embed="rId3">
            <a:alphaModFix/>
          </a:blip>
          <a:stretch>
            <a:fillRect/>
          </a:stretch>
        </p:blipFill>
        <p:spPr>
          <a:xfrm>
            <a:off x="311700" y="530725"/>
            <a:ext cx="588412" cy="393600"/>
          </a:xfrm>
          <a:prstGeom prst="rect">
            <a:avLst/>
          </a:prstGeom>
          <a:noFill/>
          <a:ln>
            <a:noFill/>
          </a:ln>
        </p:spPr>
      </p:pic>
      <p:pic>
        <p:nvPicPr>
          <p:cNvPr id="141" name="Google Shape;141;p22" title="Capture d’écran 2025-07-29 à 22.12.56.png"/>
          <p:cNvPicPr preferRelativeResize="0"/>
          <p:nvPr/>
        </p:nvPicPr>
        <p:blipFill>
          <a:blip r:embed="rId4">
            <a:alphaModFix/>
          </a:blip>
          <a:stretch>
            <a:fillRect/>
          </a:stretch>
        </p:blipFill>
        <p:spPr>
          <a:xfrm>
            <a:off x="1303025" y="986225"/>
            <a:ext cx="7431643" cy="38504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ph type="title"/>
          </p:nvPr>
        </p:nvSpPr>
        <p:spPr>
          <a:xfrm>
            <a:off x="1039200" y="445025"/>
            <a:ext cx="7793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ENHANCED FEATURES</a:t>
            </a:r>
            <a:endParaRPr/>
          </a:p>
        </p:txBody>
      </p:sp>
      <p:sp>
        <p:nvSpPr>
          <p:cNvPr id="147" name="Google Shape;147;p23"/>
          <p:cNvSpPr txBox="1"/>
          <p:nvPr>
            <p:ph idx="1" type="body"/>
          </p:nvPr>
        </p:nvSpPr>
        <p:spPr>
          <a:xfrm>
            <a:off x="703275" y="834625"/>
            <a:ext cx="6959700" cy="4077900"/>
          </a:xfrm>
          <a:prstGeom prst="rect">
            <a:avLst/>
          </a:prstGeom>
        </p:spPr>
        <p:txBody>
          <a:bodyPr anchorCtr="0" anchor="t" bIns="91425" lIns="91425" spcFirstLastPara="1" rIns="91425" wrap="square" tIns="91425">
            <a:noAutofit/>
          </a:bodyPr>
          <a:lstStyle/>
          <a:p>
            <a:pPr indent="0" lvl="0" marL="0" rtl="0" algn="l">
              <a:spcBef>
                <a:spcPts val="1800"/>
              </a:spcBef>
              <a:spcAft>
                <a:spcPts val="0"/>
              </a:spcAft>
              <a:buNone/>
            </a:pPr>
            <a:r>
              <a:rPr b="1" lang="fr" sz="1700">
                <a:solidFill>
                  <a:schemeClr val="dk1"/>
                </a:solidFill>
              </a:rPr>
              <a:t>DISTANCE-BASED FEATURES (KDTree Algorithm)</a:t>
            </a:r>
            <a:endParaRPr b="1" sz="1700">
              <a:solidFill>
                <a:schemeClr val="dk1"/>
              </a:solidFill>
            </a:endParaRPr>
          </a:p>
          <a:p>
            <a:pPr indent="-298450" lvl="0" marL="457200" rtl="0" algn="l">
              <a:spcBef>
                <a:spcPts val="1200"/>
              </a:spcBef>
              <a:spcAft>
                <a:spcPts val="0"/>
              </a:spcAft>
              <a:buClr>
                <a:schemeClr val="dk1"/>
              </a:buClr>
              <a:buSzPts val="1100"/>
              <a:buChar char="●"/>
            </a:pPr>
            <a:r>
              <a:rPr b="1" lang="fr" sz="1100">
                <a:solidFill>
                  <a:schemeClr val="dk1"/>
                </a:solidFill>
              </a:rPr>
              <a:t>Transportation</a:t>
            </a:r>
            <a:r>
              <a:rPr lang="fr" sz="1100">
                <a:solidFill>
                  <a:schemeClr val="dk1"/>
                </a:solidFill>
              </a:rPr>
              <a:t>: Metro stations, TER/RER networks </a:t>
            </a:r>
            <a:endParaRPr sz="1100">
              <a:solidFill>
                <a:schemeClr val="dk1"/>
              </a:solidFill>
            </a:endParaRPr>
          </a:p>
          <a:p>
            <a:pPr indent="-298450" lvl="0" marL="457200" rtl="0" algn="l">
              <a:spcBef>
                <a:spcPts val="0"/>
              </a:spcBef>
              <a:spcAft>
                <a:spcPts val="0"/>
              </a:spcAft>
              <a:buClr>
                <a:schemeClr val="dk1"/>
              </a:buClr>
              <a:buSzPts val="1100"/>
              <a:buChar char="●"/>
            </a:pPr>
            <a:r>
              <a:rPr b="1" lang="fr" sz="1100">
                <a:solidFill>
                  <a:schemeClr val="dk1"/>
                </a:solidFill>
              </a:rPr>
              <a:t>Education</a:t>
            </a:r>
            <a:r>
              <a:rPr lang="fr" sz="1100">
                <a:solidFill>
                  <a:schemeClr val="dk1"/>
                </a:solidFill>
              </a:rPr>
              <a:t>: Schools, colleges, universities</a:t>
            </a:r>
            <a:endParaRPr sz="1100">
              <a:solidFill>
                <a:schemeClr val="dk1"/>
              </a:solidFill>
            </a:endParaRPr>
          </a:p>
          <a:p>
            <a:pPr indent="-298450" lvl="0" marL="457200" rtl="0" algn="l">
              <a:spcBef>
                <a:spcPts val="0"/>
              </a:spcBef>
              <a:spcAft>
                <a:spcPts val="0"/>
              </a:spcAft>
              <a:buClr>
                <a:schemeClr val="dk1"/>
              </a:buClr>
              <a:buSzPts val="1100"/>
              <a:buChar char="●"/>
            </a:pPr>
            <a:r>
              <a:rPr b="1" lang="fr" sz="1100">
                <a:solidFill>
                  <a:schemeClr val="dk1"/>
                </a:solidFill>
              </a:rPr>
              <a:t>Environment</a:t>
            </a:r>
            <a:r>
              <a:rPr lang="fr" sz="1100">
                <a:solidFill>
                  <a:schemeClr val="dk1"/>
                </a:solidFill>
              </a:rPr>
              <a:t>: Green spaces, building proximity</a:t>
            </a:r>
            <a:endParaRPr sz="1100">
              <a:solidFill>
                <a:schemeClr val="dk1"/>
              </a:solidFill>
            </a:endParaRPr>
          </a:p>
          <a:p>
            <a:pPr indent="-298450" lvl="0" marL="457200" rtl="0" algn="l">
              <a:spcBef>
                <a:spcPts val="0"/>
              </a:spcBef>
              <a:spcAft>
                <a:spcPts val="0"/>
              </a:spcAft>
              <a:buClr>
                <a:schemeClr val="dk1"/>
              </a:buClr>
              <a:buSzPts val="1100"/>
              <a:buChar char="●"/>
            </a:pPr>
            <a:r>
              <a:rPr b="1" lang="fr" sz="1100">
                <a:solidFill>
                  <a:schemeClr val="dk1"/>
                </a:solidFill>
              </a:rPr>
              <a:t>Urban amenities</a:t>
            </a:r>
            <a:r>
              <a:rPr lang="fr" sz="1100">
                <a:solidFill>
                  <a:schemeClr val="dk1"/>
                </a:solidFill>
              </a:rPr>
              <a:t>: Points of interest density</a:t>
            </a:r>
            <a:endParaRPr sz="1100">
              <a:solidFill>
                <a:schemeClr val="dk1"/>
              </a:solidFill>
            </a:endParaRPr>
          </a:p>
          <a:p>
            <a:pPr indent="0" lvl="0" marL="0" rtl="0" algn="l">
              <a:spcBef>
                <a:spcPts val="1800"/>
              </a:spcBef>
              <a:spcAft>
                <a:spcPts val="0"/>
              </a:spcAft>
              <a:buNone/>
            </a:pPr>
            <a:r>
              <a:rPr b="1" lang="fr" sz="1700">
                <a:solidFill>
                  <a:schemeClr val="dk1"/>
                </a:solidFill>
              </a:rPr>
              <a:t>DATA ENRICHMENT SOURCES</a:t>
            </a:r>
            <a:endParaRPr b="1" sz="1700">
              <a:solidFill>
                <a:schemeClr val="dk1"/>
              </a:solidFill>
            </a:endParaRPr>
          </a:p>
          <a:p>
            <a:pPr indent="-298450" lvl="0" marL="457200" rtl="0" algn="l">
              <a:spcBef>
                <a:spcPts val="1200"/>
              </a:spcBef>
              <a:spcAft>
                <a:spcPts val="0"/>
              </a:spcAft>
              <a:buClr>
                <a:schemeClr val="dk1"/>
              </a:buClr>
              <a:buSzPts val="1100"/>
              <a:buChar char="●"/>
            </a:pPr>
            <a:r>
              <a:rPr b="1" lang="fr" sz="1100">
                <a:solidFill>
                  <a:schemeClr val="dk1"/>
                </a:solidFill>
              </a:rPr>
              <a:t>Construction year</a:t>
            </a:r>
            <a:r>
              <a:rPr lang="fr" sz="1100">
                <a:solidFill>
                  <a:schemeClr val="dk1"/>
                </a:solidFill>
              </a:rPr>
              <a:t>: DPE (Energy Performance) database </a:t>
            </a:r>
            <a:endParaRPr sz="1100">
              <a:solidFill>
                <a:schemeClr val="dk1"/>
              </a:solidFill>
            </a:endParaRPr>
          </a:p>
          <a:p>
            <a:pPr indent="-298450" lvl="0" marL="457200" rtl="0" algn="l">
              <a:spcBef>
                <a:spcPts val="0"/>
              </a:spcBef>
              <a:spcAft>
                <a:spcPts val="0"/>
              </a:spcAft>
              <a:buClr>
                <a:schemeClr val="dk1"/>
              </a:buClr>
              <a:buSzPts val="1100"/>
              <a:buChar char="●"/>
            </a:pPr>
            <a:r>
              <a:rPr b="1" lang="fr" sz="1100">
                <a:solidFill>
                  <a:schemeClr val="dk1"/>
                </a:solidFill>
              </a:rPr>
              <a:t>Geospatial analysis</a:t>
            </a:r>
            <a:r>
              <a:rPr lang="fr" sz="1100">
                <a:solidFill>
                  <a:schemeClr val="dk1"/>
                </a:solidFill>
              </a:rPr>
              <a:t>: KDTree for efficient distance calculation </a:t>
            </a:r>
            <a:endParaRPr sz="1100">
              <a:solidFill>
                <a:schemeClr val="dk1"/>
              </a:solidFill>
            </a:endParaRPr>
          </a:p>
          <a:p>
            <a:pPr indent="-298450" lvl="0" marL="457200" rtl="0" algn="l">
              <a:spcBef>
                <a:spcPts val="0"/>
              </a:spcBef>
              <a:spcAft>
                <a:spcPts val="0"/>
              </a:spcAft>
              <a:buClr>
                <a:schemeClr val="dk1"/>
              </a:buClr>
              <a:buSzPts val="1100"/>
              <a:buChar char="●"/>
            </a:pPr>
            <a:r>
              <a:rPr b="1" lang="fr" sz="1100">
                <a:solidFill>
                  <a:schemeClr val="dk1"/>
                </a:solidFill>
              </a:rPr>
              <a:t>POI categorization</a:t>
            </a:r>
            <a:r>
              <a:rPr lang="fr" sz="1100">
                <a:solidFill>
                  <a:schemeClr val="dk1"/>
                </a:solidFill>
              </a:rPr>
              <a:t>: Dominant neighborhood characteristics</a:t>
            </a:r>
            <a:endParaRPr sz="1100">
              <a:solidFill>
                <a:schemeClr val="dk1"/>
              </a:solidFill>
            </a:endParaRPr>
          </a:p>
          <a:p>
            <a:pPr indent="0" lvl="0" marL="0" rtl="0" algn="l">
              <a:spcBef>
                <a:spcPts val="1800"/>
              </a:spcBef>
              <a:spcAft>
                <a:spcPts val="0"/>
              </a:spcAft>
              <a:buNone/>
            </a:pPr>
            <a:r>
              <a:rPr b="1" lang="fr" sz="1700">
                <a:solidFill>
                  <a:schemeClr val="dk1"/>
                </a:solidFill>
              </a:rPr>
              <a:t>IMPACT ON PREDICTION</a:t>
            </a:r>
            <a:endParaRPr b="1" sz="1700">
              <a:solidFill>
                <a:schemeClr val="dk1"/>
              </a:solidFill>
            </a:endParaRPr>
          </a:p>
          <a:p>
            <a:pPr indent="-298450" lvl="0" marL="457200" rtl="0" algn="l">
              <a:spcBef>
                <a:spcPts val="1200"/>
              </a:spcBef>
              <a:spcAft>
                <a:spcPts val="0"/>
              </a:spcAft>
              <a:buClr>
                <a:schemeClr val="dk1"/>
              </a:buClr>
              <a:buSzPts val="1100"/>
              <a:buChar char="●"/>
            </a:pPr>
            <a:r>
              <a:rPr b="1" lang="fr" sz="1100">
                <a:solidFill>
                  <a:schemeClr val="dk1"/>
                </a:solidFill>
              </a:rPr>
              <a:t>Location intelligence</a:t>
            </a:r>
            <a:r>
              <a:rPr lang="fr" sz="1100">
                <a:solidFill>
                  <a:schemeClr val="dk1"/>
                </a:solidFill>
              </a:rPr>
              <a:t> beyond coordinates </a:t>
            </a:r>
            <a:endParaRPr sz="1100">
              <a:solidFill>
                <a:schemeClr val="dk1"/>
              </a:solidFill>
            </a:endParaRPr>
          </a:p>
          <a:p>
            <a:pPr indent="-298450" lvl="0" marL="457200" rtl="0" algn="l">
              <a:spcBef>
                <a:spcPts val="0"/>
              </a:spcBef>
              <a:spcAft>
                <a:spcPts val="0"/>
              </a:spcAft>
              <a:buClr>
                <a:schemeClr val="dk1"/>
              </a:buClr>
              <a:buSzPts val="1100"/>
              <a:buChar char="●"/>
            </a:pPr>
            <a:r>
              <a:rPr b="1" lang="fr" sz="1100">
                <a:solidFill>
                  <a:schemeClr val="dk1"/>
                </a:solidFill>
              </a:rPr>
              <a:t>Neighborhood quality</a:t>
            </a:r>
            <a:r>
              <a:rPr lang="fr" sz="1100">
                <a:solidFill>
                  <a:schemeClr val="dk1"/>
                </a:solidFill>
              </a:rPr>
              <a:t> quantification</a:t>
            </a:r>
            <a:endParaRPr sz="1100">
              <a:solidFill>
                <a:schemeClr val="dk1"/>
              </a:solidFill>
            </a:endParaRPr>
          </a:p>
          <a:p>
            <a:pPr indent="-298450" lvl="0" marL="457200" rtl="0" algn="l">
              <a:spcBef>
                <a:spcPts val="0"/>
              </a:spcBef>
              <a:spcAft>
                <a:spcPts val="0"/>
              </a:spcAft>
              <a:buClr>
                <a:schemeClr val="dk1"/>
              </a:buClr>
              <a:buSzPts val="1100"/>
              <a:buChar char="●"/>
            </a:pPr>
            <a:r>
              <a:rPr b="1" lang="fr" sz="1100">
                <a:solidFill>
                  <a:schemeClr val="dk1"/>
                </a:solidFill>
              </a:rPr>
              <a:t>15% accuracy improvement</a:t>
            </a:r>
            <a:r>
              <a:rPr lang="fr" sz="1100">
                <a:solidFill>
                  <a:schemeClr val="dk1"/>
                </a:solidFill>
              </a:rPr>
              <a:t> over baseline</a:t>
            </a:r>
            <a:endParaRPr sz="1100">
              <a:solidFill>
                <a:schemeClr val="dk1"/>
              </a:solidFill>
            </a:endParaRPr>
          </a:p>
          <a:p>
            <a:pPr indent="0" lvl="0" marL="0" rtl="0" algn="l">
              <a:spcBef>
                <a:spcPts val="1200"/>
              </a:spcBef>
              <a:spcAft>
                <a:spcPts val="0"/>
              </a:spcAft>
              <a:buClr>
                <a:schemeClr val="dk1"/>
              </a:buClr>
              <a:buSzPts val="1100"/>
              <a:buFont typeface="Arial"/>
              <a:buNone/>
            </a:pPr>
            <a:r>
              <a:t/>
            </a:r>
            <a:endParaRPr b="1" sz="1400">
              <a:solidFill>
                <a:schemeClr val="dk1"/>
              </a:solidFill>
            </a:endParaRPr>
          </a:p>
          <a:p>
            <a:pPr indent="0" lvl="0" marL="0" rtl="0" algn="l">
              <a:spcBef>
                <a:spcPts val="1200"/>
              </a:spcBef>
              <a:spcAft>
                <a:spcPts val="1600"/>
              </a:spcAft>
              <a:buNone/>
            </a:pPr>
            <a:r>
              <a:t/>
            </a:r>
            <a:endParaRPr/>
          </a:p>
        </p:txBody>
      </p:sp>
      <p:sp>
        <p:nvSpPr>
          <p:cNvPr id="148" name="Google Shape;148;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pic>
        <p:nvPicPr>
          <p:cNvPr id="149" name="Google Shape;149;p23"/>
          <p:cNvPicPr preferRelativeResize="0"/>
          <p:nvPr/>
        </p:nvPicPr>
        <p:blipFill>
          <a:blip r:embed="rId3">
            <a:alphaModFix/>
          </a:blip>
          <a:stretch>
            <a:fillRect/>
          </a:stretch>
        </p:blipFill>
        <p:spPr>
          <a:xfrm>
            <a:off x="311700" y="530725"/>
            <a:ext cx="588412" cy="393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F4FF"/>
        </a:solidFill>
      </p:bgPr>
    </p:bg>
    <p:spTree>
      <p:nvGrpSpPr>
        <p:cNvPr id="153" name="Shape 153"/>
        <p:cNvGrpSpPr/>
        <p:nvPr/>
      </p:nvGrpSpPr>
      <p:grpSpPr>
        <a:xfrm>
          <a:off x="0" y="0"/>
          <a:ext cx="0" cy="0"/>
          <a:chOff x="0" y="0"/>
          <a:chExt cx="0" cy="0"/>
        </a:xfrm>
      </p:grpSpPr>
      <p:sp>
        <p:nvSpPr>
          <p:cNvPr id="154" name="Google Shape;154;p24"/>
          <p:cNvSpPr txBox="1"/>
          <p:nvPr>
            <p:ph idx="4294967295" type="ctrTitle"/>
          </p:nvPr>
        </p:nvSpPr>
        <p:spPr>
          <a:xfrm>
            <a:off x="1040272" y="1702750"/>
            <a:ext cx="5315100" cy="13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sz="4500">
                <a:solidFill>
                  <a:srgbClr val="0E3449"/>
                </a:solidFill>
                <a:latin typeface="Inter"/>
                <a:ea typeface="Inter"/>
                <a:cs typeface="Inter"/>
                <a:sym typeface="Inter"/>
              </a:rPr>
              <a:t>The Models</a:t>
            </a:r>
            <a:endParaRPr b="1" sz="4500">
              <a:solidFill>
                <a:srgbClr val="0E3449"/>
              </a:solidFill>
              <a:latin typeface="Inter"/>
              <a:ea typeface="Inter"/>
              <a:cs typeface="Inter"/>
              <a:sym typeface="Inter"/>
            </a:endParaRPr>
          </a:p>
          <a:p>
            <a:pPr indent="0" lvl="0" marL="0" rtl="0" algn="l">
              <a:spcBef>
                <a:spcPts val="0"/>
              </a:spcBef>
              <a:spcAft>
                <a:spcPts val="0"/>
              </a:spcAft>
              <a:buNone/>
            </a:pPr>
            <a:r>
              <a:t/>
            </a:r>
            <a:endParaRPr b="1" sz="4500">
              <a:solidFill>
                <a:srgbClr val="0E3449"/>
              </a:solidFill>
              <a:latin typeface="Inter"/>
              <a:ea typeface="Inter"/>
              <a:cs typeface="Inter"/>
              <a:sym typeface="Inter"/>
            </a:endParaRPr>
          </a:p>
        </p:txBody>
      </p:sp>
      <p:pic>
        <p:nvPicPr>
          <p:cNvPr id="155" name="Google Shape;155;p24"/>
          <p:cNvPicPr preferRelativeResize="0"/>
          <p:nvPr/>
        </p:nvPicPr>
        <p:blipFill>
          <a:blip r:embed="rId3">
            <a:alphaModFix/>
          </a:blip>
          <a:stretch>
            <a:fillRect/>
          </a:stretch>
        </p:blipFill>
        <p:spPr>
          <a:xfrm>
            <a:off x="463375" y="482852"/>
            <a:ext cx="576900" cy="385904"/>
          </a:xfrm>
          <a:prstGeom prst="rect">
            <a:avLst/>
          </a:prstGeom>
          <a:noFill/>
          <a:ln>
            <a:noFill/>
          </a:ln>
        </p:spPr>
      </p:pic>
      <p:sp>
        <p:nvSpPr>
          <p:cNvPr id="156" name="Google Shape;156;p24"/>
          <p:cNvSpPr/>
          <p:nvPr/>
        </p:nvSpPr>
        <p:spPr>
          <a:xfrm>
            <a:off x="7274425" y="3932250"/>
            <a:ext cx="1703400" cy="63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000">
                <a:latin typeface="Inter"/>
                <a:ea typeface="Inter"/>
                <a:cs typeface="Inter"/>
                <a:sym typeface="Inter"/>
              </a:rPr>
              <a:t>ML Flow </a:t>
            </a:r>
            <a:r>
              <a:rPr lang="fr" sz="1000">
                <a:latin typeface="Inter"/>
                <a:ea typeface="Inter"/>
                <a:cs typeface="Inter"/>
                <a:sym typeface="Inter"/>
              </a:rPr>
              <a:t>tracking</a:t>
            </a:r>
            <a:r>
              <a:rPr lang="fr" sz="1000">
                <a:latin typeface="Inter"/>
                <a:ea typeface="Inter"/>
                <a:cs typeface="Inter"/>
                <a:sym typeface="Inter"/>
              </a:rPr>
              <a:t> </a:t>
            </a:r>
            <a:r>
              <a:rPr b="1" lang="fr" sz="1000" u="sng">
                <a:solidFill>
                  <a:schemeClr val="hlink"/>
                </a:solidFill>
                <a:latin typeface="Inter"/>
                <a:ea typeface="Inter"/>
                <a:cs typeface="Inter"/>
                <a:sym typeface="Inter"/>
                <a:hlinkClick r:id="rId4"/>
              </a:rPr>
              <a:t>here</a:t>
            </a:r>
            <a:endParaRPr b="1" sz="1000">
              <a:latin typeface="Inter"/>
              <a:ea typeface="Inter"/>
              <a:cs typeface="Inter"/>
              <a:sym typeface="Inter"/>
            </a:endParaRPr>
          </a:p>
        </p:txBody>
      </p:sp>
      <p:pic>
        <p:nvPicPr>
          <p:cNvPr id="157" name="Google Shape;157;p24"/>
          <p:cNvPicPr preferRelativeResize="0"/>
          <p:nvPr/>
        </p:nvPicPr>
        <p:blipFill>
          <a:blip r:embed="rId5">
            <a:alphaModFix/>
          </a:blip>
          <a:stretch>
            <a:fillRect/>
          </a:stretch>
        </p:blipFill>
        <p:spPr>
          <a:xfrm>
            <a:off x="5639575" y="3967315"/>
            <a:ext cx="1478625" cy="569775"/>
          </a:xfrm>
          <a:prstGeom prst="rect">
            <a:avLst/>
          </a:prstGeom>
          <a:noFill/>
          <a:ln>
            <a:noFill/>
          </a:ln>
        </p:spPr>
      </p:pic>
      <p:sp>
        <p:nvSpPr>
          <p:cNvPr id="158" name="Google Shape;158;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idx="4294967295" type="ctrTitle"/>
          </p:nvPr>
        </p:nvSpPr>
        <p:spPr>
          <a:xfrm>
            <a:off x="1192664" y="403309"/>
            <a:ext cx="5315100" cy="53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500">
                <a:solidFill>
                  <a:srgbClr val="0E3449"/>
                </a:solidFill>
                <a:latin typeface="Inter SemiBold"/>
                <a:ea typeface="Inter SemiBold"/>
                <a:cs typeface="Inter SemiBold"/>
                <a:sym typeface="Inter SemiBold"/>
              </a:rPr>
              <a:t>The approach</a:t>
            </a:r>
            <a:endParaRPr sz="2500">
              <a:solidFill>
                <a:srgbClr val="0E3449"/>
              </a:solidFill>
              <a:latin typeface="Inter SemiBold"/>
              <a:ea typeface="Inter SemiBold"/>
              <a:cs typeface="Inter SemiBold"/>
              <a:sym typeface="Inter SemiBold"/>
            </a:endParaRPr>
          </a:p>
        </p:txBody>
      </p:sp>
      <p:pic>
        <p:nvPicPr>
          <p:cNvPr id="164" name="Google Shape;164;p25"/>
          <p:cNvPicPr preferRelativeResize="0"/>
          <p:nvPr/>
        </p:nvPicPr>
        <p:blipFill>
          <a:blip r:embed="rId3">
            <a:alphaModFix/>
          </a:blip>
          <a:stretch>
            <a:fillRect/>
          </a:stretch>
        </p:blipFill>
        <p:spPr>
          <a:xfrm>
            <a:off x="463375" y="482852"/>
            <a:ext cx="576900" cy="385904"/>
          </a:xfrm>
          <a:prstGeom prst="rect">
            <a:avLst/>
          </a:prstGeom>
          <a:noFill/>
          <a:ln>
            <a:noFill/>
          </a:ln>
        </p:spPr>
      </p:pic>
      <p:sp>
        <p:nvSpPr>
          <p:cNvPr id="165" name="Google Shape;165;p25"/>
          <p:cNvSpPr/>
          <p:nvPr/>
        </p:nvSpPr>
        <p:spPr>
          <a:xfrm>
            <a:off x="10225" y="4892025"/>
            <a:ext cx="9144000" cy="251400"/>
          </a:xfrm>
          <a:prstGeom prst="rect">
            <a:avLst/>
          </a:prstGeom>
          <a:solidFill>
            <a:srgbClr val="C3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5"/>
          <p:cNvSpPr txBox="1"/>
          <p:nvPr/>
        </p:nvSpPr>
        <p:spPr>
          <a:xfrm>
            <a:off x="1192675" y="1637850"/>
            <a:ext cx="7557000" cy="969600"/>
          </a:xfrm>
          <a:prstGeom prst="rect">
            <a:avLst/>
          </a:prstGeom>
          <a:noFill/>
          <a:ln>
            <a:noFill/>
          </a:ln>
        </p:spPr>
        <p:txBody>
          <a:bodyPr anchorCtr="0" anchor="ctr" bIns="91425" lIns="91425" spcFirstLastPara="1" rIns="91425" wrap="square" tIns="91425">
            <a:spAutoFit/>
          </a:bodyPr>
          <a:lstStyle/>
          <a:p>
            <a:pPr indent="-336550" lvl="0" marL="457200" marR="0" rtl="0" algn="l">
              <a:lnSpc>
                <a:spcPct val="100000"/>
              </a:lnSpc>
              <a:spcBef>
                <a:spcPts val="0"/>
              </a:spcBef>
              <a:spcAft>
                <a:spcPts val="0"/>
              </a:spcAft>
              <a:buClr>
                <a:srgbClr val="4B5258"/>
              </a:buClr>
              <a:buSzPts val="1700"/>
              <a:buFont typeface="Inter Medium"/>
              <a:buAutoNum type="arabicPeriod"/>
            </a:pPr>
            <a:r>
              <a:rPr lang="fr" sz="1700">
                <a:solidFill>
                  <a:srgbClr val="4B5258"/>
                </a:solidFill>
                <a:latin typeface="Inter Medium"/>
                <a:ea typeface="Inter Medium"/>
                <a:cs typeface="Inter Medium"/>
                <a:sym typeface="Inter Medium"/>
              </a:rPr>
              <a:t>Test basic models (Linear regression &amp; RF)</a:t>
            </a:r>
            <a:endParaRPr sz="1700">
              <a:solidFill>
                <a:srgbClr val="4B5258"/>
              </a:solidFill>
              <a:latin typeface="Inter Medium"/>
              <a:ea typeface="Inter Medium"/>
              <a:cs typeface="Inter Medium"/>
              <a:sym typeface="Inter Medium"/>
            </a:endParaRPr>
          </a:p>
          <a:p>
            <a:pPr indent="-336550" lvl="0" marL="457200" marR="0" rtl="0" algn="l">
              <a:lnSpc>
                <a:spcPct val="100000"/>
              </a:lnSpc>
              <a:spcBef>
                <a:spcPts val="0"/>
              </a:spcBef>
              <a:spcAft>
                <a:spcPts val="0"/>
              </a:spcAft>
              <a:buClr>
                <a:srgbClr val="4B5258"/>
              </a:buClr>
              <a:buSzPts val="1700"/>
              <a:buFont typeface="Inter Medium"/>
              <a:buAutoNum type="arabicPeriod"/>
            </a:pPr>
            <a:r>
              <a:rPr lang="fr" sz="1700">
                <a:solidFill>
                  <a:srgbClr val="4B5258"/>
                </a:solidFill>
                <a:latin typeface="Inter Medium"/>
                <a:ea typeface="Inter Medium"/>
                <a:cs typeface="Inter Medium"/>
                <a:sym typeface="Inter Medium"/>
              </a:rPr>
              <a:t>XG Boost Basic</a:t>
            </a:r>
            <a:endParaRPr sz="1700">
              <a:solidFill>
                <a:srgbClr val="4B5258"/>
              </a:solidFill>
              <a:latin typeface="Inter Medium"/>
              <a:ea typeface="Inter Medium"/>
              <a:cs typeface="Inter Medium"/>
              <a:sym typeface="Inter Medium"/>
            </a:endParaRPr>
          </a:p>
          <a:p>
            <a:pPr indent="-336550" lvl="0" marL="457200" marR="0" rtl="0" algn="l">
              <a:lnSpc>
                <a:spcPct val="100000"/>
              </a:lnSpc>
              <a:spcBef>
                <a:spcPts val="0"/>
              </a:spcBef>
              <a:spcAft>
                <a:spcPts val="0"/>
              </a:spcAft>
              <a:buClr>
                <a:srgbClr val="4B5258"/>
              </a:buClr>
              <a:buSzPts val="1700"/>
              <a:buFont typeface="Inter Medium"/>
              <a:buAutoNum type="arabicPeriod"/>
            </a:pPr>
            <a:r>
              <a:rPr lang="fr" sz="1700">
                <a:solidFill>
                  <a:srgbClr val="4B5258"/>
                </a:solidFill>
                <a:latin typeface="Inter Medium"/>
                <a:ea typeface="Inter Medium"/>
                <a:cs typeface="Inter Medium"/>
                <a:sym typeface="Inter Medium"/>
              </a:rPr>
              <a:t>XG Boost on RF with hyperparameters tuning</a:t>
            </a:r>
            <a:endParaRPr sz="1700">
              <a:solidFill>
                <a:srgbClr val="4B5258"/>
              </a:solidFill>
              <a:latin typeface="Inter Medium"/>
              <a:ea typeface="Inter Medium"/>
              <a:cs typeface="Inter Medium"/>
              <a:sym typeface="Inter Medium"/>
            </a:endParaRPr>
          </a:p>
        </p:txBody>
      </p:sp>
      <p:sp>
        <p:nvSpPr>
          <p:cNvPr id="167" name="Google Shape;167;p25"/>
          <p:cNvSpPr/>
          <p:nvPr/>
        </p:nvSpPr>
        <p:spPr>
          <a:xfrm>
            <a:off x="7274425" y="3932250"/>
            <a:ext cx="1703400" cy="63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000">
                <a:latin typeface="Inter"/>
                <a:ea typeface="Inter"/>
                <a:cs typeface="Inter"/>
                <a:sym typeface="Inter"/>
              </a:rPr>
              <a:t>ML Flow tracking </a:t>
            </a:r>
            <a:r>
              <a:rPr b="1" lang="fr" sz="1000" u="sng">
                <a:solidFill>
                  <a:schemeClr val="hlink"/>
                </a:solidFill>
                <a:latin typeface="Inter"/>
                <a:ea typeface="Inter"/>
                <a:cs typeface="Inter"/>
                <a:sym typeface="Inter"/>
                <a:hlinkClick r:id="rId4"/>
              </a:rPr>
              <a:t>here</a:t>
            </a:r>
            <a:endParaRPr b="1" sz="1000">
              <a:latin typeface="Inter"/>
              <a:ea typeface="Inter"/>
              <a:cs typeface="Inter"/>
              <a:sym typeface="Inter"/>
            </a:endParaRPr>
          </a:p>
        </p:txBody>
      </p:sp>
      <p:pic>
        <p:nvPicPr>
          <p:cNvPr id="168" name="Google Shape;168;p25"/>
          <p:cNvPicPr preferRelativeResize="0"/>
          <p:nvPr/>
        </p:nvPicPr>
        <p:blipFill>
          <a:blip r:embed="rId5">
            <a:alphaModFix/>
          </a:blip>
          <a:stretch>
            <a:fillRect/>
          </a:stretch>
        </p:blipFill>
        <p:spPr>
          <a:xfrm>
            <a:off x="5639575" y="3967315"/>
            <a:ext cx="1478625" cy="569775"/>
          </a:xfrm>
          <a:prstGeom prst="rect">
            <a:avLst/>
          </a:prstGeom>
          <a:noFill/>
          <a:ln>
            <a:noFill/>
          </a:ln>
        </p:spPr>
      </p:pic>
      <p:sp>
        <p:nvSpPr>
          <p:cNvPr id="169" name="Google Shape;169;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6"/>
          <p:cNvSpPr txBox="1"/>
          <p:nvPr>
            <p:ph idx="4294967295" type="ctrTitle"/>
          </p:nvPr>
        </p:nvSpPr>
        <p:spPr>
          <a:xfrm>
            <a:off x="1192664" y="403309"/>
            <a:ext cx="5315100" cy="53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500">
                <a:solidFill>
                  <a:srgbClr val="0E3449"/>
                </a:solidFill>
                <a:latin typeface="Inter SemiBold"/>
                <a:ea typeface="Inter SemiBold"/>
                <a:cs typeface="Inter SemiBold"/>
                <a:sym typeface="Inter SemiBold"/>
              </a:rPr>
              <a:t>R</a:t>
            </a:r>
            <a:r>
              <a:rPr lang="fr" sz="2500">
                <a:solidFill>
                  <a:srgbClr val="0E3449"/>
                </a:solidFill>
                <a:latin typeface="Inter SemiBold"/>
                <a:ea typeface="Inter SemiBold"/>
                <a:cs typeface="Inter SemiBold"/>
                <a:sym typeface="Inter SemiBold"/>
              </a:rPr>
              <a:t>esults - metrics</a:t>
            </a:r>
            <a:endParaRPr sz="2500">
              <a:solidFill>
                <a:srgbClr val="0E3449"/>
              </a:solidFill>
              <a:latin typeface="Inter SemiBold"/>
              <a:ea typeface="Inter SemiBold"/>
              <a:cs typeface="Inter SemiBold"/>
              <a:sym typeface="Inter SemiBold"/>
            </a:endParaRPr>
          </a:p>
        </p:txBody>
      </p:sp>
      <p:pic>
        <p:nvPicPr>
          <p:cNvPr id="175" name="Google Shape;175;p26"/>
          <p:cNvPicPr preferRelativeResize="0"/>
          <p:nvPr/>
        </p:nvPicPr>
        <p:blipFill>
          <a:blip r:embed="rId3">
            <a:alphaModFix/>
          </a:blip>
          <a:stretch>
            <a:fillRect/>
          </a:stretch>
        </p:blipFill>
        <p:spPr>
          <a:xfrm>
            <a:off x="463375" y="482852"/>
            <a:ext cx="576900" cy="385904"/>
          </a:xfrm>
          <a:prstGeom prst="rect">
            <a:avLst/>
          </a:prstGeom>
          <a:noFill/>
          <a:ln>
            <a:noFill/>
          </a:ln>
        </p:spPr>
      </p:pic>
      <p:sp>
        <p:nvSpPr>
          <p:cNvPr id="176" name="Google Shape;176;p26"/>
          <p:cNvSpPr/>
          <p:nvPr/>
        </p:nvSpPr>
        <p:spPr>
          <a:xfrm>
            <a:off x="10225" y="4892025"/>
            <a:ext cx="9144000" cy="251400"/>
          </a:xfrm>
          <a:prstGeom prst="rect">
            <a:avLst/>
          </a:prstGeom>
          <a:solidFill>
            <a:srgbClr val="C3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178" name="Google Shape;178;p26"/>
          <p:cNvSpPr txBox="1"/>
          <p:nvPr/>
        </p:nvSpPr>
        <p:spPr>
          <a:xfrm>
            <a:off x="829650" y="808275"/>
            <a:ext cx="3000000" cy="913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400"/>
              </a:spcBef>
              <a:spcAft>
                <a:spcPts val="400"/>
              </a:spcAft>
              <a:buNone/>
            </a:pPr>
            <a:r>
              <a:rPr b="1" lang="fr" sz="1300"/>
              <a:t>Model Performance Comparison</a:t>
            </a:r>
            <a:endParaRPr b="1" sz="1100"/>
          </a:p>
        </p:txBody>
      </p:sp>
      <p:sp>
        <p:nvSpPr>
          <p:cNvPr id="179" name="Google Shape;179;p26"/>
          <p:cNvSpPr txBox="1"/>
          <p:nvPr/>
        </p:nvSpPr>
        <p:spPr>
          <a:xfrm>
            <a:off x="704800" y="4009825"/>
            <a:ext cx="3000000" cy="577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400"/>
              </a:spcBef>
              <a:spcAft>
                <a:spcPts val="0"/>
              </a:spcAft>
              <a:buNone/>
            </a:pPr>
            <a:r>
              <a:t/>
            </a:r>
            <a:endParaRPr b="1"/>
          </a:p>
          <a:p>
            <a:pPr indent="0" lvl="0" marL="0" rtl="0" algn="l">
              <a:lnSpc>
                <a:spcPct val="115000"/>
              </a:lnSpc>
              <a:spcBef>
                <a:spcPts val="1200"/>
              </a:spcBef>
              <a:spcAft>
                <a:spcPts val="1200"/>
              </a:spcAft>
              <a:buNone/>
            </a:pPr>
            <a:r>
              <a:rPr b="1" lang="fr" sz="1200"/>
              <a:t>→ XGBoost: ~1,600€/m² average error</a:t>
            </a:r>
            <a:endParaRPr b="1" sz="1200"/>
          </a:p>
        </p:txBody>
      </p:sp>
      <p:graphicFrame>
        <p:nvGraphicFramePr>
          <p:cNvPr id="180" name="Google Shape;180;p26"/>
          <p:cNvGraphicFramePr/>
          <p:nvPr/>
        </p:nvGraphicFramePr>
        <p:xfrm>
          <a:off x="704800" y="1740813"/>
          <a:ext cx="3000000" cy="3000000"/>
        </p:xfrm>
        <a:graphic>
          <a:graphicData uri="http://schemas.openxmlformats.org/drawingml/2006/table">
            <a:tbl>
              <a:tblPr>
                <a:noFill/>
                <a:tableStyleId>{CE210F88-27BB-4D5B-8A9C-3F905AA3E084}</a:tableStyleId>
              </a:tblPr>
              <a:tblGrid>
                <a:gridCol w="1809750"/>
                <a:gridCol w="1809750"/>
                <a:gridCol w="1809750"/>
                <a:gridCol w="1809750"/>
              </a:tblGrid>
              <a:tr h="381000">
                <a:tc>
                  <a:txBody>
                    <a:bodyPr/>
                    <a:lstStyle/>
                    <a:p>
                      <a:pPr indent="0" lvl="0" marL="0" rtl="0" algn="ctr">
                        <a:lnSpc>
                          <a:spcPct val="115000"/>
                        </a:lnSpc>
                        <a:spcBef>
                          <a:spcPts val="0"/>
                        </a:spcBef>
                        <a:spcAft>
                          <a:spcPts val="0"/>
                        </a:spcAft>
                        <a:buNone/>
                      </a:pPr>
                      <a:r>
                        <a:rPr b="1" lang="fr" sz="1100"/>
                        <a:t>Model</a:t>
                      </a:r>
                      <a:endParaRPr b="1" sz="1100"/>
                    </a:p>
                  </a:txBody>
                  <a:tcPr marT="91425" marB="91425" marR="91425" marL="91425"/>
                </a:tc>
                <a:tc>
                  <a:txBody>
                    <a:bodyPr/>
                    <a:lstStyle/>
                    <a:p>
                      <a:pPr indent="0" lvl="0" marL="0" rtl="0" algn="ctr">
                        <a:lnSpc>
                          <a:spcPct val="115000"/>
                        </a:lnSpc>
                        <a:spcBef>
                          <a:spcPts val="0"/>
                        </a:spcBef>
                        <a:spcAft>
                          <a:spcPts val="0"/>
                        </a:spcAft>
                        <a:buNone/>
                      </a:pPr>
                      <a:r>
                        <a:rPr b="1" lang="fr" sz="1100"/>
                        <a:t>MAE (€/m²)</a:t>
                      </a:r>
                      <a:endParaRPr b="1" sz="1100"/>
                    </a:p>
                  </a:txBody>
                  <a:tcPr marT="91425" marB="91425" marR="91425" marL="91425"/>
                </a:tc>
                <a:tc>
                  <a:txBody>
                    <a:bodyPr/>
                    <a:lstStyle/>
                    <a:p>
                      <a:pPr indent="0" lvl="0" marL="0" rtl="0" algn="ctr">
                        <a:lnSpc>
                          <a:spcPct val="115000"/>
                        </a:lnSpc>
                        <a:spcBef>
                          <a:spcPts val="0"/>
                        </a:spcBef>
                        <a:spcAft>
                          <a:spcPts val="0"/>
                        </a:spcAft>
                        <a:buNone/>
                      </a:pPr>
                      <a:r>
                        <a:rPr b="1" lang="fr" sz="1100"/>
                        <a:t>MAPE (%)</a:t>
                      </a:r>
                      <a:endParaRPr b="1" sz="1100"/>
                    </a:p>
                  </a:txBody>
                  <a:tcPr marT="91425" marB="91425" marR="91425" marL="91425"/>
                </a:tc>
                <a:tc>
                  <a:txBody>
                    <a:bodyPr/>
                    <a:lstStyle/>
                    <a:p>
                      <a:pPr indent="0" lvl="0" marL="0" rtl="0" algn="ctr">
                        <a:lnSpc>
                          <a:spcPct val="115000"/>
                        </a:lnSpc>
                        <a:spcBef>
                          <a:spcPts val="0"/>
                        </a:spcBef>
                        <a:spcAft>
                          <a:spcPts val="0"/>
                        </a:spcAft>
                        <a:buNone/>
                      </a:pPr>
                      <a:r>
                        <a:rPr b="1" lang="fr" sz="1100"/>
                        <a:t>Status</a:t>
                      </a:r>
                      <a:endParaRPr b="1" sz="1100"/>
                    </a:p>
                  </a:txBody>
                  <a:tcPr marT="91425" marB="91425" marR="91425" marL="91425"/>
                </a:tc>
              </a:tr>
              <a:tr h="381000">
                <a:tc>
                  <a:txBody>
                    <a:bodyPr/>
                    <a:lstStyle/>
                    <a:p>
                      <a:pPr indent="0" lvl="0" marL="0" rtl="0" algn="l">
                        <a:spcBef>
                          <a:spcPts val="0"/>
                        </a:spcBef>
                        <a:spcAft>
                          <a:spcPts val="0"/>
                        </a:spcAft>
                        <a:buNone/>
                      </a:pPr>
                      <a:r>
                        <a:rPr lang="fr"/>
                        <a:t>Linear Regression</a:t>
                      </a:r>
                      <a:endParaRPr/>
                    </a:p>
                  </a:txBody>
                  <a:tcPr marT="91425" marB="91425" marR="91425" marL="91425"/>
                </a:tc>
                <a:tc>
                  <a:txBody>
                    <a:bodyPr/>
                    <a:lstStyle/>
                    <a:p>
                      <a:pPr indent="0" lvl="0" marL="0" rtl="0" algn="l">
                        <a:spcBef>
                          <a:spcPts val="0"/>
                        </a:spcBef>
                        <a:spcAft>
                          <a:spcPts val="0"/>
                        </a:spcAft>
                        <a:buNone/>
                      </a:pPr>
                      <a:r>
                        <a:rPr lang="fr"/>
                        <a:t>1,730</a:t>
                      </a:r>
                      <a:endParaRPr/>
                    </a:p>
                  </a:txBody>
                  <a:tcPr marT="91425" marB="91425" marR="91425" marL="91425"/>
                </a:tc>
                <a:tc>
                  <a:txBody>
                    <a:bodyPr/>
                    <a:lstStyle/>
                    <a:p>
                      <a:pPr indent="0" lvl="0" marL="0" rtl="0" algn="l">
                        <a:spcBef>
                          <a:spcPts val="0"/>
                        </a:spcBef>
                        <a:spcAft>
                          <a:spcPts val="0"/>
                        </a:spcAft>
                        <a:buNone/>
                      </a:pPr>
                      <a:r>
                        <a:rPr lang="fr"/>
                        <a:t>16,2%</a:t>
                      </a:r>
                      <a:endParaRPr/>
                    </a:p>
                  </a:txBody>
                  <a:tcPr marT="91425" marB="91425" marR="91425" marL="91425"/>
                </a:tc>
                <a:tc>
                  <a:txBody>
                    <a:bodyPr/>
                    <a:lstStyle/>
                    <a:p>
                      <a:pPr indent="0" lvl="0" marL="0" rtl="0" algn="l">
                        <a:spcBef>
                          <a:spcPts val="0"/>
                        </a:spcBef>
                        <a:spcAft>
                          <a:spcPts val="0"/>
                        </a:spcAft>
                        <a:buNone/>
                      </a:pPr>
                      <a:r>
                        <a:rPr lang="fr"/>
                        <a:t>Baseline</a:t>
                      </a:r>
                      <a:endParaRPr/>
                    </a:p>
                  </a:txBody>
                  <a:tcPr marT="91425" marB="91425" marR="91425" marL="91425"/>
                </a:tc>
              </a:tr>
              <a:tr h="381000">
                <a:tc>
                  <a:txBody>
                    <a:bodyPr/>
                    <a:lstStyle/>
                    <a:p>
                      <a:pPr indent="0" lvl="0" marL="0" rtl="0" algn="l">
                        <a:spcBef>
                          <a:spcPts val="0"/>
                        </a:spcBef>
                        <a:spcAft>
                          <a:spcPts val="0"/>
                        </a:spcAft>
                        <a:buNone/>
                      </a:pPr>
                      <a:r>
                        <a:rPr lang="fr"/>
                        <a:t>Random Forest</a:t>
                      </a:r>
                      <a:endParaRPr/>
                    </a:p>
                  </a:txBody>
                  <a:tcPr marT="91425" marB="91425" marR="91425" marL="91425"/>
                </a:tc>
                <a:tc>
                  <a:txBody>
                    <a:bodyPr/>
                    <a:lstStyle/>
                    <a:p>
                      <a:pPr indent="0" lvl="0" marL="0" rtl="0" algn="l">
                        <a:spcBef>
                          <a:spcPts val="0"/>
                        </a:spcBef>
                        <a:spcAft>
                          <a:spcPts val="0"/>
                        </a:spcAft>
                        <a:buNone/>
                      </a:pPr>
                      <a:r>
                        <a:rPr lang="fr"/>
                        <a:t>1,641</a:t>
                      </a:r>
                      <a:endParaRPr/>
                    </a:p>
                  </a:txBody>
                  <a:tcPr marT="91425" marB="91425" marR="91425" marL="91425"/>
                </a:tc>
                <a:tc>
                  <a:txBody>
                    <a:bodyPr/>
                    <a:lstStyle/>
                    <a:p>
                      <a:pPr indent="0" lvl="0" marL="0" rtl="0" algn="l">
                        <a:spcBef>
                          <a:spcPts val="0"/>
                        </a:spcBef>
                        <a:spcAft>
                          <a:spcPts val="0"/>
                        </a:spcAft>
                        <a:buNone/>
                      </a:pPr>
                      <a:r>
                        <a:rPr lang="fr"/>
                        <a:t>15.4%</a:t>
                      </a:r>
                      <a:endParaRPr/>
                    </a:p>
                  </a:txBody>
                  <a:tcPr marT="91425" marB="91425" marR="91425" marL="91425"/>
                </a:tc>
                <a:tc>
                  <a:txBody>
                    <a:bodyPr/>
                    <a:lstStyle/>
                    <a:p>
                      <a:pPr indent="0" lvl="0" marL="0" rtl="0" algn="l">
                        <a:spcBef>
                          <a:spcPts val="0"/>
                        </a:spcBef>
                        <a:spcAft>
                          <a:spcPts val="0"/>
                        </a:spcAft>
                        <a:buNone/>
                      </a:pPr>
                      <a:r>
                        <a:rPr lang="fr"/>
                        <a:t>Good performer</a:t>
                      </a:r>
                      <a:endParaRPr/>
                    </a:p>
                  </a:txBody>
                  <a:tcPr marT="91425" marB="91425" marR="91425" marL="91425"/>
                </a:tc>
              </a:tr>
              <a:tr h="381000">
                <a:tc>
                  <a:txBody>
                    <a:bodyPr/>
                    <a:lstStyle/>
                    <a:p>
                      <a:pPr indent="0" lvl="0" marL="0" rtl="0" algn="l">
                        <a:spcBef>
                          <a:spcPts val="0"/>
                        </a:spcBef>
                        <a:spcAft>
                          <a:spcPts val="0"/>
                        </a:spcAft>
                        <a:buNone/>
                      </a:pPr>
                      <a:r>
                        <a:rPr lang="fr"/>
                        <a:t>XGBoost Basic</a:t>
                      </a:r>
                      <a:endParaRPr/>
                    </a:p>
                  </a:txBody>
                  <a:tcPr marT="91425" marB="91425" marR="91425" marL="91425"/>
                </a:tc>
                <a:tc>
                  <a:txBody>
                    <a:bodyPr/>
                    <a:lstStyle/>
                    <a:p>
                      <a:pPr indent="0" lvl="0" marL="0" rtl="0" algn="l">
                        <a:spcBef>
                          <a:spcPts val="0"/>
                        </a:spcBef>
                        <a:spcAft>
                          <a:spcPts val="0"/>
                        </a:spcAft>
                        <a:buNone/>
                      </a:pPr>
                      <a:r>
                        <a:rPr lang="fr"/>
                        <a:t>1,617</a:t>
                      </a:r>
                      <a:endParaRPr/>
                    </a:p>
                  </a:txBody>
                  <a:tcPr marT="91425" marB="91425" marR="91425" marL="91425"/>
                </a:tc>
                <a:tc>
                  <a:txBody>
                    <a:bodyPr/>
                    <a:lstStyle/>
                    <a:p>
                      <a:pPr indent="0" lvl="0" marL="0" rtl="0" algn="l">
                        <a:spcBef>
                          <a:spcPts val="0"/>
                        </a:spcBef>
                        <a:spcAft>
                          <a:spcPts val="0"/>
                        </a:spcAft>
                        <a:buNone/>
                      </a:pPr>
                      <a:r>
                        <a:rPr lang="fr"/>
                        <a:t>15.1%</a:t>
                      </a:r>
                      <a:endParaRPr/>
                    </a:p>
                  </a:txBody>
                  <a:tcPr marT="91425" marB="91425" marR="91425" marL="91425"/>
                </a:tc>
                <a:tc>
                  <a:txBody>
                    <a:bodyPr/>
                    <a:lstStyle/>
                    <a:p>
                      <a:pPr indent="0" lvl="0" marL="0" rtl="0" algn="l">
                        <a:spcBef>
                          <a:spcPts val="0"/>
                        </a:spcBef>
                        <a:spcAft>
                          <a:spcPts val="0"/>
                        </a:spcAft>
                        <a:buNone/>
                      </a:pPr>
                      <a:r>
                        <a:rPr lang="fr"/>
                        <a:t>Better</a:t>
                      </a:r>
                      <a:endParaRPr/>
                    </a:p>
                  </a:txBody>
                  <a:tcPr marT="91425" marB="91425" marR="91425" marL="91425"/>
                </a:tc>
              </a:tr>
              <a:tr h="381000">
                <a:tc>
                  <a:txBody>
                    <a:bodyPr/>
                    <a:lstStyle/>
                    <a:p>
                      <a:pPr indent="0" lvl="0" marL="0" rtl="0" algn="l">
                        <a:spcBef>
                          <a:spcPts val="0"/>
                        </a:spcBef>
                        <a:spcAft>
                          <a:spcPts val="0"/>
                        </a:spcAft>
                        <a:buNone/>
                      </a:pPr>
                      <a:r>
                        <a:rPr b="1" lang="fr" sz="1300"/>
                        <a:t>XGBoost Tuned</a:t>
                      </a:r>
                      <a:endParaRPr b="1" sz="1300"/>
                    </a:p>
                  </a:txBody>
                  <a:tcPr marT="91425" marB="91425" marR="91425" marL="91425"/>
                </a:tc>
                <a:tc>
                  <a:txBody>
                    <a:bodyPr/>
                    <a:lstStyle/>
                    <a:p>
                      <a:pPr indent="0" lvl="0" marL="0" rtl="0" algn="l">
                        <a:spcBef>
                          <a:spcPts val="0"/>
                        </a:spcBef>
                        <a:spcAft>
                          <a:spcPts val="0"/>
                        </a:spcAft>
                        <a:buNone/>
                      </a:pPr>
                      <a:r>
                        <a:rPr b="1" lang="fr" sz="1300"/>
                        <a:t>1,596</a:t>
                      </a:r>
                      <a:endParaRPr b="1" sz="1300"/>
                    </a:p>
                  </a:txBody>
                  <a:tcPr marT="91425" marB="91425" marR="91425" marL="91425"/>
                </a:tc>
                <a:tc>
                  <a:txBody>
                    <a:bodyPr/>
                    <a:lstStyle/>
                    <a:p>
                      <a:pPr indent="0" lvl="0" marL="0" rtl="0" algn="l">
                        <a:spcBef>
                          <a:spcPts val="0"/>
                        </a:spcBef>
                        <a:spcAft>
                          <a:spcPts val="0"/>
                        </a:spcAft>
                        <a:buNone/>
                      </a:pPr>
                      <a:r>
                        <a:rPr b="1" lang="fr" sz="1300"/>
                        <a:t>14.9%</a:t>
                      </a:r>
                      <a:endParaRPr b="1" sz="1300"/>
                    </a:p>
                  </a:txBody>
                  <a:tcPr marT="91425" marB="91425" marR="91425" marL="91425"/>
                </a:tc>
                <a:tc>
                  <a:txBody>
                    <a:bodyPr/>
                    <a:lstStyle/>
                    <a:p>
                      <a:pPr indent="0" lvl="0" marL="0" rtl="0" algn="l">
                        <a:spcBef>
                          <a:spcPts val="0"/>
                        </a:spcBef>
                        <a:spcAft>
                          <a:spcPts val="0"/>
                        </a:spcAft>
                        <a:buNone/>
                      </a:pPr>
                      <a:r>
                        <a:rPr b="1" lang="fr" sz="1300"/>
                        <a:t>🏆 Best model</a:t>
                      </a:r>
                      <a:endParaRPr b="1" sz="1300"/>
                    </a:p>
                  </a:txBody>
                  <a:tcPr marT="91425" marB="91425" marR="91425" marL="91425"/>
                </a:tc>
              </a:tr>
            </a:tbl>
          </a:graphicData>
        </a:graphic>
      </p:graphicFrame>
      <p:sp>
        <p:nvSpPr>
          <p:cNvPr id="181" name="Google Shape;181;p26"/>
          <p:cNvSpPr/>
          <p:nvPr/>
        </p:nvSpPr>
        <p:spPr>
          <a:xfrm>
            <a:off x="7274425" y="3932250"/>
            <a:ext cx="1703400" cy="63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000">
                <a:latin typeface="Inter"/>
                <a:ea typeface="Inter"/>
                <a:cs typeface="Inter"/>
                <a:sym typeface="Inter"/>
              </a:rPr>
              <a:t>ML Flow tracking </a:t>
            </a:r>
            <a:r>
              <a:rPr b="1" lang="fr" sz="1000" u="sng">
                <a:solidFill>
                  <a:schemeClr val="hlink"/>
                </a:solidFill>
                <a:latin typeface="Inter"/>
                <a:ea typeface="Inter"/>
                <a:cs typeface="Inter"/>
                <a:sym typeface="Inter"/>
                <a:hlinkClick r:id="rId4"/>
              </a:rPr>
              <a:t>here</a:t>
            </a:r>
            <a:endParaRPr b="1" sz="1000">
              <a:latin typeface="Inter"/>
              <a:ea typeface="Inter"/>
              <a:cs typeface="Inter"/>
              <a:sym typeface="Inter"/>
            </a:endParaRPr>
          </a:p>
        </p:txBody>
      </p:sp>
      <p:pic>
        <p:nvPicPr>
          <p:cNvPr id="182" name="Google Shape;182;p26"/>
          <p:cNvPicPr preferRelativeResize="0"/>
          <p:nvPr/>
        </p:nvPicPr>
        <p:blipFill>
          <a:blip r:embed="rId5">
            <a:alphaModFix/>
          </a:blip>
          <a:stretch>
            <a:fillRect/>
          </a:stretch>
        </p:blipFill>
        <p:spPr>
          <a:xfrm>
            <a:off x="5639575" y="3967315"/>
            <a:ext cx="1478625" cy="569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7"/>
          <p:cNvSpPr txBox="1"/>
          <p:nvPr>
            <p:ph idx="4294967295" type="ctrTitle"/>
          </p:nvPr>
        </p:nvSpPr>
        <p:spPr>
          <a:xfrm>
            <a:off x="1192664" y="403309"/>
            <a:ext cx="5315100" cy="53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500">
                <a:solidFill>
                  <a:srgbClr val="0E3449"/>
                </a:solidFill>
                <a:latin typeface="Inter SemiBold"/>
                <a:ea typeface="Inter SemiBold"/>
                <a:cs typeface="Inter SemiBold"/>
                <a:sym typeface="Inter SemiBold"/>
              </a:rPr>
              <a:t>Results - Feature importance</a:t>
            </a:r>
            <a:endParaRPr sz="2500">
              <a:solidFill>
                <a:srgbClr val="0E3449"/>
              </a:solidFill>
              <a:latin typeface="Inter SemiBold"/>
              <a:ea typeface="Inter SemiBold"/>
              <a:cs typeface="Inter SemiBold"/>
              <a:sym typeface="Inter SemiBold"/>
            </a:endParaRPr>
          </a:p>
        </p:txBody>
      </p:sp>
      <p:pic>
        <p:nvPicPr>
          <p:cNvPr id="188" name="Google Shape;188;p27"/>
          <p:cNvPicPr preferRelativeResize="0"/>
          <p:nvPr/>
        </p:nvPicPr>
        <p:blipFill>
          <a:blip r:embed="rId3">
            <a:alphaModFix/>
          </a:blip>
          <a:stretch>
            <a:fillRect/>
          </a:stretch>
        </p:blipFill>
        <p:spPr>
          <a:xfrm>
            <a:off x="463375" y="482852"/>
            <a:ext cx="576900" cy="385904"/>
          </a:xfrm>
          <a:prstGeom prst="rect">
            <a:avLst/>
          </a:prstGeom>
          <a:noFill/>
          <a:ln>
            <a:noFill/>
          </a:ln>
        </p:spPr>
      </p:pic>
      <p:sp>
        <p:nvSpPr>
          <p:cNvPr id="189" name="Google Shape;189;p27"/>
          <p:cNvSpPr/>
          <p:nvPr/>
        </p:nvSpPr>
        <p:spPr>
          <a:xfrm>
            <a:off x="10225" y="4892025"/>
            <a:ext cx="9144000" cy="251400"/>
          </a:xfrm>
          <a:prstGeom prst="rect">
            <a:avLst/>
          </a:prstGeom>
          <a:solidFill>
            <a:srgbClr val="C3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191" name="Google Shape;191;p27"/>
          <p:cNvSpPr txBox="1"/>
          <p:nvPr>
            <p:ph idx="1" type="body"/>
          </p:nvPr>
        </p:nvSpPr>
        <p:spPr>
          <a:xfrm>
            <a:off x="311700" y="1152475"/>
            <a:ext cx="3078900" cy="3434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fr" sz="1100">
                <a:solidFill>
                  <a:schemeClr val="dk1"/>
                </a:solidFill>
              </a:rPr>
              <a:t>🏆 MOST IMPORTANT FEATURES:</a:t>
            </a:r>
            <a:r>
              <a:rPr lang="fr" sz="1100">
                <a:solidFill>
                  <a:schemeClr val="dk1"/>
                </a:solidFill>
              </a:rPr>
              <a:t> </a:t>
            </a:r>
            <a:endParaRPr sz="1100">
              <a:solidFill>
                <a:schemeClr val="dk1"/>
              </a:solidFill>
            </a:endParaRPr>
          </a:p>
          <a:p>
            <a:pPr indent="0" lvl="0" marL="0" rtl="0" algn="l">
              <a:spcBef>
                <a:spcPts val="1200"/>
              </a:spcBef>
              <a:spcAft>
                <a:spcPts val="0"/>
              </a:spcAft>
              <a:buNone/>
            </a:pPr>
            <a:r>
              <a:rPr lang="fr" sz="1100">
                <a:solidFill>
                  <a:schemeClr val="dk1"/>
                </a:solidFill>
              </a:rPr>
              <a:t>• </a:t>
            </a:r>
            <a:r>
              <a:rPr b="1" lang="fr" sz="1100">
                <a:solidFill>
                  <a:schemeClr val="dk1"/>
                </a:solidFill>
              </a:rPr>
              <a:t>District 16th</a:t>
            </a:r>
            <a:r>
              <a:rPr lang="fr" sz="1100">
                <a:solidFill>
                  <a:schemeClr val="dk1"/>
                </a:solidFill>
              </a:rPr>
              <a:t> (49.1% importance) </a:t>
            </a:r>
            <a:endParaRPr sz="1100">
              <a:solidFill>
                <a:schemeClr val="dk1"/>
              </a:solidFill>
            </a:endParaRPr>
          </a:p>
          <a:p>
            <a:pPr indent="0" lvl="0" marL="0" rtl="0" algn="l">
              <a:spcBef>
                <a:spcPts val="1200"/>
              </a:spcBef>
              <a:spcAft>
                <a:spcPts val="0"/>
              </a:spcAft>
              <a:buNone/>
            </a:pPr>
            <a:r>
              <a:rPr lang="fr" sz="1100">
                <a:solidFill>
                  <a:schemeClr val="dk1"/>
                </a:solidFill>
              </a:rPr>
              <a:t>• </a:t>
            </a:r>
            <a:r>
              <a:rPr b="1" lang="fr" sz="1100">
                <a:solidFill>
                  <a:schemeClr val="dk1"/>
                </a:solidFill>
              </a:rPr>
              <a:t>Geographic location</a:t>
            </a:r>
            <a:r>
              <a:rPr lang="fr" sz="1100">
                <a:solidFill>
                  <a:schemeClr val="dk1"/>
                </a:solidFill>
              </a:rPr>
              <a:t> (longitude/latitude) </a:t>
            </a:r>
            <a:endParaRPr sz="1100">
              <a:solidFill>
                <a:schemeClr val="dk1"/>
              </a:solidFill>
            </a:endParaRPr>
          </a:p>
          <a:p>
            <a:pPr indent="0" lvl="0" marL="0" rtl="0" algn="l">
              <a:spcBef>
                <a:spcPts val="1200"/>
              </a:spcBef>
              <a:spcAft>
                <a:spcPts val="0"/>
              </a:spcAft>
              <a:buNone/>
            </a:pPr>
            <a:r>
              <a:rPr lang="fr" sz="1100">
                <a:solidFill>
                  <a:schemeClr val="dk1"/>
                </a:solidFill>
              </a:rPr>
              <a:t>• </a:t>
            </a:r>
            <a:r>
              <a:rPr b="1" lang="fr" sz="1100">
                <a:solidFill>
                  <a:schemeClr val="dk1"/>
                </a:solidFill>
              </a:rPr>
              <a:t>Building proximity</a:t>
            </a:r>
            <a:r>
              <a:rPr lang="fr" sz="1100">
                <a:solidFill>
                  <a:schemeClr val="dk1"/>
                </a:solidFill>
              </a:rPr>
              <a:t> &amp; metro distance</a:t>
            </a:r>
            <a:endParaRPr sz="1100">
              <a:solidFill>
                <a:schemeClr val="dk1"/>
              </a:solidFill>
            </a:endParaRPr>
          </a:p>
          <a:p>
            <a:pPr indent="0" lvl="0" marL="0" rtl="0" algn="l">
              <a:spcBef>
                <a:spcPts val="1200"/>
              </a:spcBef>
              <a:spcAft>
                <a:spcPts val="0"/>
              </a:spcAft>
              <a:buNone/>
            </a:pPr>
            <a:r>
              <a:t/>
            </a:r>
            <a:endParaRPr sz="1100">
              <a:solidFill>
                <a:schemeClr val="dk1"/>
              </a:solidFill>
            </a:endParaRPr>
          </a:p>
          <a:p>
            <a:pPr indent="0" lvl="0" marL="0" rtl="0" algn="l">
              <a:spcBef>
                <a:spcPts val="1200"/>
              </a:spcBef>
              <a:spcAft>
                <a:spcPts val="0"/>
              </a:spcAft>
              <a:buNone/>
            </a:pPr>
            <a:r>
              <a:rPr b="1" lang="fr" sz="1100">
                <a:solidFill>
                  <a:schemeClr val="dk1"/>
                </a:solidFill>
              </a:rPr>
              <a:t>📉 SECONDARY FACTORS :</a:t>
            </a:r>
            <a:r>
              <a:rPr lang="fr" sz="1100">
                <a:solidFill>
                  <a:schemeClr val="dk1"/>
                </a:solidFill>
              </a:rPr>
              <a:t> </a:t>
            </a:r>
            <a:endParaRPr sz="1100">
              <a:solidFill>
                <a:schemeClr val="dk1"/>
              </a:solidFill>
            </a:endParaRPr>
          </a:p>
          <a:p>
            <a:pPr indent="0" lvl="0" marL="0" rtl="0" algn="l">
              <a:spcBef>
                <a:spcPts val="1200"/>
              </a:spcBef>
              <a:spcAft>
                <a:spcPts val="0"/>
              </a:spcAft>
              <a:buNone/>
            </a:pPr>
            <a:r>
              <a:rPr lang="fr" sz="1100">
                <a:solidFill>
                  <a:schemeClr val="dk1"/>
                </a:solidFill>
              </a:rPr>
              <a:t>• Property characteristics (rooms, surface) </a:t>
            </a:r>
            <a:endParaRPr sz="1100">
              <a:solidFill>
                <a:schemeClr val="dk1"/>
              </a:solidFill>
            </a:endParaRPr>
          </a:p>
          <a:p>
            <a:pPr indent="0" lvl="0" marL="0" rtl="0" algn="l">
              <a:spcBef>
                <a:spcPts val="1200"/>
              </a:spcBef>
              <a:spcAft>
                <a:spcPts val="0"/>
              </a:spcAft>
              <a:buNone/>
            </a:pPr>
            <a:r>
              <a:rPr lang="fr" sz="1100">
                <a:solidFill>
                  <a:schemeClr val="dk1"/>
                </a:solidFill>
              </a:rPr>
              <a:t>• Temporal factors (year)</a:t>
            </a:r>
            <a:endParaRPr sz="1100">
              <a:solidFill>
                <a:schemeClr val="dk1"/>
              </a:solidFill>
            </a:endParaRPr>
          </a:p>
          <a:p>
            <a:pPr indent="0" lvl="0" marL="0" rtl="0" algn="l">
              <a:spcBef>
                <a:spcPts val="1200"/>
              </a:spcBef>
              <a:spcAft>
                <a:spcPts val="1600"/>
              </a:spcAft>
              <a:buNone/>
            </a:pPr>
            <a:r>
              <a:t/>
            </a:r>
            <a:endParaRPr/>
          </a:p>
        </p:txBody>
      </p:sp>
      <p:pic>
        <p:nvPicPr>
          <p:cNvPr id="192" name="Google Shape;192;p27" title="Capture d’écran 2025-07-30 à 18.04.31.png"/>
          <p:cNvPicPr preferRelativeResize="0"/>
          <p:nvPr/>
        </p:nvPicPr>
        <p:blipFill>
          <a:blip r:embed="rId4">
            <a:alphaModFix/>
          </a:blip>
          <a:stretch>
            <a:fillRect/>
          </a:stretch>
        </p:blipFill>
        <p:spPr>
          <a:xfrm>
            <a:off x="3434800" y="1194109"/>
            <a:ext cx="5448600" cy="2980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8"/>
          <p:cNvSpPr txBox="1"/>
          <p:nvPr>
            <p:ph idx="4294967295" type="ctrTitle"/>
          </p:nvPr>
        </p:nvSpPr>
        <p:spPr>
          <a:xfrm>
            <a:off x="1192664" y="403309"/>
            <a:ext cx="5315100" cy="53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500">
                <a:solidFill>
                  <a:srgbClr val="0E3449"/>
                </a:solidFill>
                <a:latin typeface="Inter SemiBold"/>
                <a:ea typeface="Inter SemiBold"/>
                <a:cs typeface="Inter SemiBold"/>
                <a:sym typeface="Inter SemiBold"/>
              </a:rPr>
              <a:t>Test </a:t>
            </a:r>
            <a:r>
              <a:rPr lang="fr" sz="2500">
                <a:solidFill>
                  <a:srgbClr val="0E3449"/>
                </a:solidFill>
                <a:latin typeface="Inter SemiBold"/>
                <a:ea typeface="Inter SemiBold"/>
                <a:cs typeface="Inter SemiBold"/>
                <a:sym typeface="Inter SemiBold"/>
              </a:rPr>
              <a:t>- Kmeans</a:t>
            </a:r>
            <a:endParaRPr sz="2500">
              <a:solidFill>
                <a:srgbClr val="0E3449"/>
              </a:solidFill>
              <a:latin typeface="Inter SemiBold"/>
              <a:ea typeface="Inter SemiBold"/>
              <a:cs typeface="Inter SemiBold"/>
              <a:sym typeface="Inter SemiBold"/>
            </a:endParaRPr>
          </a:p>
        </p:txBody>
      </p:sp>
      <p:pic>
        <p:nvPicPr>
          <p:cNvPr id="198" name="Google Shape;198;p28"/>
          <p:cNvPicPr preferRelativeResize="0"/>
          <p:nvPr/>
        </p:nvPicPr>
        <p:blipFill>
          <a:blip r:embed="rId3">
            <a:alphaModFix/>
          </a:blip>
          <a:stretch>
            <a:fillRect/>
          </a:stretch>
        </p:blipFill>
        <p:spPr>
          <a:xfrm>
            <a:off x="463375" y="482852"/>
            <a:ext cx="576900" cy="385904"/>
          </a:xfrm>
          <a:prstGeom prst="rect">
            <a:avLst/>
          </a:prstGeom>
          <a:noFill/>
          <a:ln>
            <a:noFill/>
          </a:ln>
        </p:spPr>
      </p:pic>
      <p:sp>
        <p:nvSpPr>
          <p:cNvPr id="199" name="Google Shape;199;p28"/>
          <p:cNvSpPr/>
          <p:nvPr/>
        </p:nvSpPr>
        <p:spPr>
          <a:xfrm>
            <a:off x="10225" y="4892025"/>
            <a:ext cx="9144000" cy="251400"/>
          </a:xfrm>
          <a:prstGeom prst="rect">
            <a:avLst/>
          </a:prstGeom>
          <a:solidFill>
            <a:srgbClr val="C3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pic>
        <p:nvPicPr>
          <p:cNvPr id="201" name="Google Shape;201;p28" title="plot_kmeans.png"/>
          <p:cNvPicPr preferRelativeResize="0"/>
          <p:nvPr/>
        </p:nvPicPr>
        <p:blipFill>
          <a:blip r:embed="rId4">
            <a:alphaModFix/>
          </a:blip>
          <a:stretch>
            <a:fillRect/>
          </a:stretch>
        </p:blipFill>
        <p:spPr>
          <a:xfrm>
            <a:off x="152400" y="1088809"/>
            <a:ext cx="8839199" cy="335949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9"/>
          <p:cNvSpPr txBox="1"/>
          <p:nvPr>
            <p:ph idx="4294967295" type="ctrTitle"/>
          </p:nvPr>
        </p:nvSpPr>
        <p:spPr>
          <a:xfrm>
            <a:off x="1192664" y="403309"/>
            <a:ext cx="5315100" cy="53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500">
                <a:solidFill>
                  <a:srgbClr val="0E3449"/>
                </a:solidFill>
                <a:latin typeface="Inter SemiBold"/>
                <a:ea typeface="Inter SemiBold"/>
                <a:cs typeface="Inter SemiBold"/>
                <a:sym typeface="Inter SemiBold"/>
              </a:rPr>
              <a:t>Results - Test with K Means</a:t>
            </a:r>
            <a:endParaRPr sz="2500">
              <a:solidFill>
                <a:srgbClr val="0E3449"/>
              </a:solidFill>
              <a:latin typeface="Inter SemiBold"/>
              <a:ea typeface="Inter SemiBold"/>
              <a:cs typeface="Inter SemiBold"/>
              <a:sym typeface="Inter SemiBold"/>
            </a:endParaRPr>
          </a:p>
        </p:txBody>
      </p:sp>
      <p:pic>
        <p:nvPicPr>
          <p:cNvPr id="207" name="Google Shape;207;p29"/>
          <p:cNvPicPr preferRelativeResize="0"/>
          <p:nvPr/>
        </p:nvPicPr>
        <p:blipFill>
          <a:blip r:embed="rId3">
            <a:alphaModFix/>
          </a:blip>
          <a:stretch>
            <a:fillRect/>
          </a:stretch>
        </p:blipFill>
        <p:spPr>
          <a:xfrm>
            <a:off x="463375" y="482852"/>
            <a:ext cx="576900" cy="385904"/>
          </a:xfrm>
          <a:prstGeom prst="rect">
            <a:avLst/>
          </a:prstGeom>
          <a:noFill/>
          <a:ln>
            <a:noFill/>
          </a:ln>
        </p:spPr>
      </p:pic>
      <p:sp>
        <p:nvSpPr>
          <p:cNvPr id="208" name="Google Shape;208;p29"/>
          <p:cNvSpPr/>
          <p:nvPr/>
        </p:nvSpPr>
        <p:spPr>
          <a:xfrm>
            <a:off x="10225" y="4892025"/>
            <a:ext cx="9144000" cy="251400"/>
          </a:xfrm>
          <a:prstGeom prst="rect">
            <a:avLst/>
          </a:prstGeom>
          <a:solidFill>
            <a:srgbClr val="C3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pic>
        <p:nvPicPr>
          <p:cNvPr id="210" name="Google Shape;210;p29" title="Capture d’écran 2025-07-30 à 18.05.44.png"/>
          <p:cNvPicPr preferRelativeResize="0"/>
          <p:nvPr/>
        </p:nvPicPr>
        <p:blipFill>
          <a:blip r:embed="rId4">
            <a:alphaModFix/>
          </a:blip>
          <a:stretch>
            <a:fillRect/>
          </a:stretch>
        </p:blipFill>
        <p:spPr>
          <a:xfrm>
            <a:off x="243950" y="1264359"/>
            <a:ext cx="8839199" cy="329972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4" name="Shape 214"/>
        <p:cNvGrpSpPr/>
        <p:nvPr/>
      </p:nvGrpSpPr>
      <p:grpSpPr>
        <a:xfrm>
          <a:off x="0" y="0"/>
          <a:ext cx="0" cy="0"/>
          <a:chOff x="0" y="0"/>
          <a:chExt cx="0" cy="0"/>
        </a:xfrm>
      </p:grpSpPr>
      <p:sp>
        <p:nvSpPr>
          <p:cNvPr id="215" name="Google Shape;215;p30"/>
          <p:cNvSpPr txBox="1"/>
          <p:nvPr>
            <p:ph idx="4294967295" type="ctrTitle"/>
          </p:nvPr>
        </p:nvSpPr>
        <p:spPr>
          <a:xfrm>
            <a:off x="1192664" y="403309"/>
            <a:ext cx="5315100" cy="53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500">
                <a:solidFill>
                  <a:srgbClr val="0E3449"/>
                </a:solidFill>
                <a:latin typeface="Inter SemiBold"/>
                <a:ea typeface="Inter SemiBold"/>
                <a:cs typeface="Inter SemiBold"/>
                <a:sym typeface="Inter SemiBold"/>
              </a:rPr>
              <a:t>Results - Interpretation (1 / 2)</a:t>
            </a:r>
            <a:endParaRPr sz="2500">
              <a:solidFill>
                <a:srgbClr val="0E3449"/>
              </a:solidFill>
              <a:latin typeface="Inter SemiBold"/>
              <a:ea typeface="Inter SemiBold"/>
              <a:cs typeface="Inter SemiBold"/>
              <a:sym typeface="Inter SemiBold"/>
            </a:endParaRPr>
          </a:p>
        </p:txBody>
      </p:sp>
      <p:pic>
        <p:nvPicPr>
          <p:cNvPr id="216" name="Google Shape;216;p30"/>
          <p:cNvPicPr preferRelativeResize="0"/>
          <p:nvPr/>
        </p:nvPicPr>
        <p:blipFill>
          <a:blip r:embed="rId3">
            <a:alphaModFix/>
          </a:blip>
          <a:stretch>
            <a:fillRect/>
          </a:stretch>
        </p:blipFill>
        <p:spPr>
          <a:xfrm>
            <a:off x="463375" y="482852"/>
            <a:ext cx="576900" cy="385904"/>
          </a:xfrm>
          <a:prstGeom prst="rect">
            <a:avLst/>
          </a:prstGeom>
          <a:noFill/>
          <a:ln>
            <a:noFill/>
          </a:ln>
        </p:spPr>
      </p:pic>
      <p:sp>
        <p:nvSpPr>
          <p:cNvPr id="217" name="Google Shape;217;p30"/>
          <p:cNvSpPr/>
          <p:nvPr/>
        </p:nvSpPr>
        <p:spPr>
          <a:xfrm>
            <a:off x="10225" y="4892025"/>
            <a:ext cx="9144000" cy="251400"/>
          </a:xfrm>
          <a:prstGeom prst="rect">
            <a:avLst/>
          </a:prstGeom>
          <a:solidFill>
            <a:srgbClr val="C3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0"/>
          <p:cNvSpPr txBox="1"/>
          <p:nvPr/>
        </p:nvSpPr>
        <p:spPr>
          <a:xfrm>
            <a:off x="463375" y="1172550"/>
            <a:ext cx="8276100" cy="3603300"/>
          </a:xfrm>
          <a:prstGeom prst="rect">
            <a:avLst/>
          </a:prstGeom>
          <a:noFill/>
          <a:ln>
            <a:noFill/>
          </a:ln>
        </p:spPr>
        <p:txBody>
          <a:bodyPr anchorCtr="0" anchor="ctr" bIns="91425" lIns="91425" spcFirstLastPara="1" rIns="91425" wrap="square" tIns="91425">
            <a:spAutoFit/>
          </a:bodyPr>
          <a:lstStyle/>
          <a:p>
            <a:pPr indent="-298450" lvl="0" marL="457200" rtl="0" algn="l">
              <a:lnSpc>
                <a:spcPct val="115000"/>
              </a:lnSpc>
              <a:spcBef>
                <a:spcPts val="1400"/>
              </a:spcBef>
              <a:spcAft>
                <a:spcPts val="0"/>
              </a:spcAft>
              <a:buClr>
                <a:srgbClr val="4B5258"/>
              </a:buClr>
              <a:buSzPts val="1100"/>
              <a:buFont typeface="Inter Medium"/>
              <a:buChar char="●"/>
            </a:pPr>
            <a:r>
              <a:rPr b="1" lang="fr" sz="1300">
                <a:solidFill>
                  <a:schemeClr val="dk1"/>
                </a:solidFill>
              </a:rPr>
              <a:t>Business Performance</a:t>
            </a:r>
            <a:br>
              <a:rPr b="1" lang="fr" sz="1300">
                <a:solidFill>
                  <a:schemeClr val="dk1"/>
                </a:solidFill>
              </a:rPr>
            </a:br>
            <a:endParaRPr b="1" sz="1300">
              <a:solidFill>
                <a:schemeClr val="dk1"/>
              </a:solidFill>
            </a:endParaRPr>
          </a:p>
          <a:p>
            <a:pPr indent="-298450" lvl="0" marL="457200" rtl="0" algn="l">
              <a:lnSpc>
                <a:spcPct val="115000"/>
              </a:lnSpc>
              <a:spcBef>
                <a:spcPts val="0"/>
              </a:spcBef>
              <a:spcAft>
                <a:spcPts val="0"/>
              </a:spcAft>
              <a:buClr>
                <a:srgbClr val="4B5258"/>
              </a:buClr>
              <a:buSzPts val="1100"/>
              <a:buFont typeface="Inter Medium"/>
              <a:buChar char="●"/>
            </a:pPr>
            <a:r>
              <a:rPr b="1" lang="fr" sz="1100">
                <a:solidFill>
                  <a:schemeClr val="dk1"/>
                </a:solidFill>
              </a:rPr>
              <a:t>PRACTICAL ACCURACY</a:t>
            </a:r>
            <a:r>
              <a:rPr lang="fr" sz="1100">
                <a:solidFill>
                  <a:schemeClr val="dk1"/>
                </a:solidFill>
              </a:rPr>
              <a:t> </a:t>
            </a:r>
            <a:endParaRPr sz="1100">
              <a:solidFill>
                <a:schemeClr val="dk1"/>
              </a:solidFill>
            </a:endParaRPr>
          </a:p>
          <a:p>
            <a:pPr indent="0" lvl="0" marL="457200" rtl="0" algn="l">
              <a:lnSpc>
                <a:spcPct val="115000"/>
              </a:lnSpc>
              <a:spcBef>
                <a:spcPts val="1200"/>
              </a:spcBef>
              <a:spcAft>
                <a:spcPts val="0"/>
              </a:spcAft>
              <a:buNone/>
            </a:pPr>
            <a:r>
              <a:rPr lang="fr" sz="1100">
                <a:solidFill>
                  <a:schemeClr val="dk1"/>
                </a:solidFill>
              </a:rPr>
              <a:t>• </a:t>
            </a:r>
            <a:r>
              <a:rPr b="1" lang="fr" sz="1100">
                <a:solidFill>
                  <a:schemeClr val="dk1"/>
                </a:solidFill>
              </a:rPr>
              <a:t>MAE</a:t>
            </a:r>
            <a:r>
              <a:rPr lang="fr" sz="1100">
                <a:solidFill>
                  <a:schemeClr val="dk1"/>
                </a:solidFill>
              </a:rPr>
              <a:t>: 1,596 €/m² average error </a:t>
            </a:r>
            <a:endParaRPr sz="1100">
              <a:solidFill>
                <a:schemeClr val="dk1"/>
              </a:solidFill>
            </a:endParaRPr>
          </a:p>
          <a:p>
            <a:pPr indent="0" lvl="0" marL="457200" rtl="0" algn="l">
              <a:lnSpc>
                <a:spcPct val="115000"/>
              </a:lnSpc>
              <a:spcBef>
                <a:spcPts val="1200"/>
              </a:spcBef>
              <a:spcAft>
                <a:spcPts val="0"/>
              </a:spcAft>
              <a:buNone/>
            </a:pPr>
            <a:r>
              <a:rPr lang="fr" sz="1100">
                <a:solidFill>
                  <a:schemeClr val="dk1"/>
                </a:solidFill>
              </a:rPr>
              <a:t>• </a:t>
            </a:r>
            <a:r>
              <a:rPr b="1" lang="fr" sz="1100">
                <a:solidFill>
                  <a:schemeClr val="dk1"/>
                </a:solidFill>
              </a:rPr>
              <a:t>MAPE</a:t>
            </a:r>
            <a:r>
              <a:rPr lang="fr" sz="1100">
                <a:solidFill>
                  <a:schemeClr val="dk1"/>
                </a:solidFill>
              </a:rPr>
              <a:t>: 14.9% relative error </a:t>
            </a:r>
            <a:endParaRPr sz="1100">
              <a:solidFill>
                <a:schemeClr val="dk1"/>
              </a:solidFill>
            </a:endParaRPr>
          </a:p>
          <a:p>
            <a:pPr indent="0" lvl="0" marL="457200" rtl="0" algn="l">
              <a:lnSpc>
                <a:spcPct val="115000"/>
              </a:lnSpc>
              <a:spcBef>
                <a:spcPts val="1200"/>
              </a:spcBef>
              <a:spcAft>
                <a:spcPts val="0"/>
              </a:spcAft>
              <a:buNone/>
            </a:pPr>
            <a:r>
              <a:rPr lang="fr" sz="1100">
                <a:solidFill>
                  <a:schemeClr val="dk1"/>
                </a:solidFill>
              </a:rPr>
              <a:t>• </a:t>
            </a:r>
            <a:r>
              <a:rPr b="1" lang="fr" sz="1100">
                <a:solidFill>
                  <a:schemeClr val="dk1"/>
                </a:solidFill>
              </a:rPr>
              <a:t>75% predictions</a:t>
            </a:r>
            <a:r>
              <a:rPr lang="fr" sz="1100">
                <a:solidFill>
                  <a:schemeClr val="dk1"/>
                </a:solidFill>
              </a:rPr>
              <a:t> within ±20% of reality</a:t>
            </a:r>
            <a:endParaRPr sz="1100">
              <a:solidFill>
                <a:schemeClr val="dk1"/>
              </a:solidFill>
            </a:endParaRPr>
          </a:p>
          <a:p>
            <a:pPr indent="-298450" lvl="0" marL="457200" rtl="0" algn="l">
              <a:lnSpc>
                <a:spcPct val="115000"/>
              </a:lnSpc>
              <a:spcBef>
                <a:spcPts val="1200"/>
              </a:spcBef>
              <a:spcAft>
                <a:spcPts val="0"/>
              </a:spcAft>
              <a:buClr>
                <a:srgbClr val="4B5258"/>
              </a:buClr>
              <a:buSzPts val="1100"/>
              <a:buFont typeface="Inter Medium"/>
              <a:buChar char="●"/>
            </a:pPr>
            <a:r>
              <a:rPr b="1" lang="fr" sz="1100">
                <a:solidFill>
                  <a:schemeClr val="dk1"/>
                </a:solidFill>
              </a:rPr>
              <a:t>BUSINESS APPLICATION</a:t>
            </a:r>
            <a:r>
              <a:rPr lang="fr" sz="1100">
                <a:solidFill>
                  <a:schemeClr val="dk1"/>
                </a:solidFill>
              </a:rPr>
              <a:t> </a:t>
            </a:r>
            <a:endParaRPr sz="1100">
              <a:solidFill>
                <a:schemeClr val="dk1"/>
              </a:solidFill>
            </a:endParaRPr>
          </a:p>
          <a:p>
            <a:pPr indent="0" lvl="0" marL="457200" rtl="0" algn="l">
              <a:lnSpc>
                <a:spcPct val="115000"/>
              </a:lnSpc>
              <a:spcBef>
                <a:spcPts val="1200"/>
              </a:spcBef>
              <a:spcAft>
                <a:spcPts val="0"/>
              </a:spcAft>
              <a:buNone/>
            </a:pPr>
            <a:r>
              <a:rPr lang="fr" sz="1100">
                <a:solidFill>
                  <a:schemeClr val="dk1"/>
                </a:solidFill>
              </a:rPr>
              <a:t>• Reliable for </a:t>
            </a:r>
            <a:r>
              <a:rPr b="1" lang="fr" sz="1100">
                <a:solidFill>
                  <a:schemeClr val="dk1"/>
                </a:solidFill>
              </a:rPr>
              <a:t>investment screening</a:t>
            </a:r>
            <a:r>
              <a:rPr lang="fr" sz="1100">
                <a:solidFill>
                  <a:schemeClr val="dk1"/>
                </a:solidFill>
              </a:rPr>
              <a:t> </a:t>
            </a:r>
            <a:endParaRPr sz="1100">
              <a:solidFill>
                <a:schemeClr val="dk1"/>
              </a:solidFill>
            </a:endParaRPr>
          </a:p>
          <a:p>
            <a:pPr indent="0" lvl="0" marL="457200" rtl="0" algn="l">
              <a:lnSpc>
                <a:spcPct val="115000"/>
              </a:lnSpc>
              <a:spcBef>
                <a:spcPts val="1200"/>
              </a:spcBef>
              <a:spcAft>
                <a:spcPts val="0"/>
              </a:spcAft>
              <a:buNone/>
            </a:pPr>
            <a:r>
              <a:rPr lang="fr" sz="1100">
                <a:solidFill>
                  <a:schemeClr val="dk1"/>
                </a:solidFill>
              </a:rPr>
              <a:t>• Competitive with </a:t>
            </a:r>
            <a:r>
              <a:rPr b="1" lang="fr" sz="1100">
                <a:solidFill>
                  <a:schemeClr val="dk1"/>
                </a:solidFill>
              </a:rPr>
              <a:t>market standards</a:t>
            </a:r>
            <a:r>
              <a:rPr lang="fr" sz="1100">
                <a:solidFill>
                  <a:schemeClr val="dk1"/>
                </a:solidFill>
              </a:rPr>
              <a:t> </a:t>
            </a:r>
            <a:endParaRPr sz="1100">
              <a:solidFill>
                <a:schemeClr val="dk1"/>
              </a:solidFill>
            </a:endParaRPr>
          </a:p>
          <a:p>
            <a:pPr indent="0" lvl="0" marL="457200" rtl="0" algn="l">
              <a:lnSpc>
                <a:spcPct val="115000"/>
              </a:lnSpc>
              <a:spcBef>
                <a:spcPts val="1200"/>
              </a:spcBef>
              <a:spcAft>
                <a:spcPts val="0"/>
              </a:spcAft>
              <a:buNone/>
            </a:pPr>
            <a:r>
              <a:rPr lang="fr" sz="1100">
                <a:solidFill>
                  <a:schemeClr val="dk1"/>
                </a:solidFill>
              </a:rPr>
              <a:t>• Requires </a:t>
            </a:r>
            <a:r>
              <a:rPr b="1" lang="fr" sz="1100">
                <a:solidFill>
                  <a:schemeClr val="dk1"/>
                </a:solidFill>
              </a:rPr>
              <a:t>human validation</a:t>
            </a:r>
            <a:r>
              <a:rPr lang="fr" sz="1100">
                <a:solidFill>
                  <a:schemeClr val="dk1"/>
                </a:solidFill>
              </a:rPr>
              <a:t> for final decisions</a:t>
            </a:r>
            <a:endParaRPr sz="1100">
              <a:solidFill>
                <a:schemeClr val="dk1"/>
              </a:solidFill>
            </a:endParaRPr>
          </a:p>
          <a:p>
            <a:pPr indent="0" lvl="0" marL="457200" marR="0" rtl="0" algn="l">
              <a:lnSpc>
                <a:spcPct val="100000"/>
              </a:lnSpc>
              <a:spcBef>
                <a:spcPts val="1200"/>
              </a:spcBef>
              <a:spcAft>
                <a:spcPts val="0"/>
              </a:spcAft>
              <a:buNone/>
            </a:pPr>
            <a:r>
              <a:t/>
            </a:r>
            <a:endParaRPr b="1" sz="1100">
              <a:solidFill>
                <a:srgbClr val="4B5258"/>
              </a:solidFill>
              <a:latin typeface="Inter"/>
              <a:ea typeface="Inter"/>
              <a:cs typeface="Inter"/>
              <a:sym typeface="Inter"/>
            </a:endParaRPr>
          </a:p>
        </p:txBody>
      </p:sp>
      <p:sp>
        <p:nvSpPr>
          <p:cNvPr id="219" name="Google Shape;219;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1"/>
          <p:cNvSpPr txBox="1"/>
          <p:nvPr>
            <p:ph idx="4294967295" type="ctrTitle"/>
          </p:nvPr>
        </p:nvSpPr>
        <p:spPr>
          <a:xfrm>
            <a:off x="1192664" y="403309"/>
            <a:ext cx="5315100" cy="53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500">
                <a:solidFill>
                  <a:srgbClr val="0E3449"/>
                </a:solidFill>
                <a:latin typeface="Inter SemiBold"/>
                <a:ea typeface="Inter SemiBold"/>
                <a:cs typeface="Inter SemiBold"/>
                <a:sym typeface="Inter SemiBold"/>
              </a:rPr>
              <a:t>Results - Interpretation</a:t>
            </a:r>
            <a:endParaRPr sz="2500">
              <a:solidFill>
                <a:srgbClr val="0E3449"/>
              </a:solidFill>
              <a:latin typeface="Inter SemiBold"/>
              <a:ea typeface="Inter SemiBold"/>
              <a:cs typeface="Inter SemiBold"/>
              <a:sym typeface="Inter SemiBold"/>
            </a:endParaRPr>
          </a:p>
        </p:txBody>
      </p:sp>
      <p:pic>
        <p:nvPicPr>
          <p:cNvPr id="225" name="Google Shape;225;p31"/>
          <p:cNvPicPr preferRelativeResize="0"/>
          <p:nvPr/>
        </p:nvPicPr>
        <p:blipFill>
          <a:blip r:embed="rId3">
            <a:alphaModFix/>
          </a:blip>
          <a:stretch>
            <a:fillRect/>
          </a:stretch>
        </p:blipFill>
        <p:spPr>
          <a:xfrm>
            <a:off x="463375" y="482852"/>
            <a:ext cx="576900" cy="385904"/>
          </a:xfrm>
          <a:prstGeom prst="rect">
            <a:avLst/>
          </a:prstGeom>
          <a:noFill/>
          <a:ln>
            <a:noFill/>
          </a:ln>
        </p:spPr>
      </p:pic>
      <p:sp>
        <p:nvSpPr>
          <p:cNvPr id="226" name="Google Shape;226;p31"/>
          <p:cNvSpPr/>
          <p:nvPr/>
        </p:nvSpPr>
        <p:spPr>
          <a:xfrm>
            <a:off x="10225" y="4892025"/>
            <a:ext cx="9144000" cy="251400"/>
          </a:xfrm>
          <a:prstGeom prst="rect">
            <a:avLst/>
          </a:prstGeom>
          <a:solidFill>
            <a:srgbClr val="C3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1"/>
          <p:cNvSpPr txBox="1"/>
          <p:nvPr/>
        </p:nvSpPr>
        <p:spPr>
          <a:xfrm>
            <a:off x="201650" y="1678950"/>
            <a:ext cx="3570600" cy="16623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None/>
            </a:pPr>
            <a:r>
              <a:rPr b="1" lang="fr" sz="1200">
                <a:solidFill>
                  <a:srgbClr val="4B5258"/>
                </a:solidFill>
                <a:latin typeface="Inter"/>
                <a:ea typeface="Inter"/>
                <a:cs typeface="Inter"/>
                <a:sym typeface="Inter"/>
              </a:rPr>
              <a:t>Business Performance metrics with XGBoost</a:t>
            </a:r>
            <a:endParaRPr b="1" sz="1200">
              <a:solidFill>
                <a:srgbClr val="4B5258"/>
              </a:solidFill>
              <a:latin typeface="Inter"/>
              <a:ea typeface="Inter"/>
              <a:cs typeface="Inter"/>
              <a:sym typeface="Inter"/>
            </a:endParaRPr>
          </a:p>
          <a:p>
            <a:pPr indent="0" lvl="0" marL="0" marR="0" rtl="0" algn="l">
              <a:lnSpc>
                <a:spcPct val="100000"/>
              </a:lnSpc>
              <a:spcBef>
                <a:spcPts val="0"/>
              </a:spcBef>
              <a:spcAft>
                <a:spcPts val="0"/>
              </a:spcAft>
              <a:buNone/>
            </a:pPr>
            <a:r>
              <a:rPr b="1" lang="fr" sz="1200">
                <a:solidFill>
                  <a:srgbClr val="4B5258"/>
                </a:solidFill>
                <a:latin typeface="Inter"/>
                <a:ea typeface="Inter"/>
                <a:cs typeface="Inter"/>
                <a:sym typeface="Inter"/>
              </a:rPr>
              <a:t> </a:t>
            </a:r>
            <a:endParaRPr b="1" sz="1200">
              <a:solidFill>
                <a:srgbClr val="4B5258"/>
              </a:solidFill>
              <a:latin typeface="Inter"/>
              <a:ea typeface="Inter"/>
              <a:cs typeface="Inter"/>
              <a:sym typeface="Inter"/>
            </a:endParaRPr>
          </a:p>
          <a:p>
            <a:pPr indent="0" lvl="0" marL="0" marR="0" rtl="0" algn="l">
              <a:lnSpc>
                <a:spcPct val="100000"/>
              </a:lnSpc>
              <a:spcBef>
                <a:spcPts val="0"/>
              </a:spcBef>
              <a:spcAft>
                <a:spcPts val="0"/>
              </a:spcAft>
              <a:buNone/>
            </a:pPr>
            <a:r>
              <a:rPr lang="fr" sz="900">
                <a:solidFill>
                  <a:schemeClr val="dk1"/>
                </a:solidFill>
                <a:latin typeface="Courier New"/>
                <a:ea typeface="Courier New"/>
                <a:cs typeface="Courier New"/>
                <a:sym typeface="Courier New"/>
              </a:rPr>
              <a:t>Business Performance Metrics:</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lang="fr" sz="900">
                <a:solidFill>
                  <a:schemeClr val="dk1"/>
                </a:solidFill>
                <a:latin typeface="Courier New"/>
                <a:ea typeface="Courier New"/>
                <a:cs typeface="Courier New"/>
                <a:sym typeface="Courier New"/>
              </a:rPr>
              <a:t>Predictions within ±10%: 47.0%</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lang="fr" sz="900">
                <a:solidFill>
                  <a:schemeClr val="dk1"/>
                </a:solidFill>
                <a:latin typeface="Courier New"/>
                <a:ea typeface="Courier New"/>
                <a:cs typeface="Courier New"/>
                <a:sym typeface="Courier New"/>
              </a:rPr>
              <a:t>Predictions within ±15%: 63.8%</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lang="fr" sz="900">
                <a:solidFill>
                  <a:schemeClr val="dk1"/>
                </a:solidFill>
                <a:latin typeface="Courier New"/>
                <a:ea typeface="Courier New"/>
                <a:cs typeface="Courier New"/>
                <a:sym typeface="Courier New"/>
              </a:rPr>
              <a:t>Predictions within ±20%: 75.4%</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lang="fr" sz="900">
                <a:solidFill>
                  <a:schemeClr val="dk1"/>
                </a:solidFill>
                <a:latin typeface="Courier New"/>
                <a:ea typeface="Courier New"/>
                <a:cs typeface="Courier New"/>
                <a:sym typeface="Courier New"/>
              </a:rPr>
              <a:t>Error distribution:</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lang="fr" sz="900">
                <a:solidFill>
                  <a:schemeClr val="dk1"/>
                </a:solidFill>
                <a:latin typeface="Courier New"/>
                <a:ea typeface="Courier New"/>
                <a:cs typeface="Courier New"/>
                <a:sym typeface="Courier New"/>
              </a:rPr>
              <a:t>Median Absolute Error: 1,138€/m²</a:t>
            </a:r>
            <a:endParaRPr sz="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lang="fr" sz="900">
                <a:solidFill>
                  <a:schemeClr val="dk1"/>
                </a:solidFill>
                <a:latin typeface="Courier New"/>
                <a:ea typeface="Courier New"/>
                <a:cs typeface="Courier New"/>
                <a:sym typeface="Courier New"/>
              </a:rPr>
              <a:t>90th percentile error: 34.2%</a:t>
            </a:r>
            <a:endParaRPr b="1" sz="1200">
              <a:solidFill>
                <a:srgbClr val="4B5258"/>
              </a:solidFill>
              <a:latin typeface="Inter"/>
              <a:ea typeface="Inter"/>
              <a:cs typeface="Inter"/>
              <a:sym typeface="Inter"/>
            </a:endParaRPr>
          </a:p>
        </p:txBody>
      </p:sp>
      <p:sp>
        <p:nvSpPr>
          <p:cNvPr id="228" name="Google Shape;228;p31"/>
          <p:cNvSpPr txBox="1"/>
          <p:nvPr/>
        </p:nvSpPr>
        <p:spPr>
          <a:xfrm>
            <a:off x="4754700" y="1678938"/>
            <a:ext cx="4389300" cy="17856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None/>
            </a:pPr>
            <a:r>
              <a:rPr b="1" lang="fr" sz="1200">
                <a:solidFill>
                  <a:srgbClr val="4B5258"/>
                </a:solidFill>
                <a:latin typeface="Inter"/>
                <a:ea typeface="Inter"/>
                <a:cs typeface="Inter"/>
                <a:sym typeface="Inter"/>
              </a:rPr>
              <a:t>📊 PRACTICAL APPLICATION: </a:t>
            </a:r>
            <a:endParaRPr b="1" sz="1200">
              <a:solidFill>
                <a:srgbClr val="4B5258"/>
              </a:solidFill>
              <a:latin typeface="Inter"/>
              <a:ea typeface="Inter"/>
              <a:cs typeface="Inter"/>
              <a:sym typeface="Inter"/>
            </a:endParaRPr>
          </a:p>
          <a:p>
            <a:pPr indent="0" lvl="0" marL="0" marR="0" rtl="0" algn="l">
              <a:lnSpc>
                <a:spcPct val="100000"/>
              </a:lnSpc>
              <a:spcBef>
                <a:spcPts val="0"/>
              </a:spcBef>
              <a:spcAft>
                <a:spcPts val="0"/>
              </a:spcAft>
              <a:buNone/>
            </a:pPr>
            <a:r>
              <a:t/>
            </a:r>
            <a:endParaRPr b="1" sz="1200">
              <a:solidFill>
                <a:srgbClr val="4B5258"/>
              </a:solidFill>
              <a:latin typeface="Inter"/>
              <a:ea typeface="Inter"/>
              <a:cs typeface="Inter"/>
              <a:sym typeface="Inter"/>
            </a:endParaRPr>
          </a:p>
          <a:p>
            <a:pPr indent="0" lvl="0" marL="0" marR="0" rtl="0" algn="l">
              <a:lnSpc>
                <a:spcPct val="100000"/>
              </a:lnSpc>
              <a:spcBef>
                <a:spcPts val="0"/>
              </a:spcBef>
              <a:spcAft>
                <a:spcPts val="0"/>
              </a:spcAft>
              <a:buNone/>
            </a:pPr>
            <a:r>
              <a:rPr lang="fr" sz="1000">
                <a:solidFill>
                  <a:srgbClr val="4B5258"/>
                </a:solidFill>
                <a:latin typeface="Inter Medium"/>
                <a:ea typeface="Inter Medium"/>
                <a:cs typeface="Inter Medium"/>
                <a:sym typeface="Inter Medium"/>
              </a:rPr>
              <a:t>- Model detects significant price deviations </a:t>
            </a:r>
            <a:endParaRPr sz="1000">
              <a:solidFill>
                <a:srgbClr val="4B5258"/>
              </a:solidFill>
              <a:latin typeface="Inter Medium"/>
              <a:ea typeface="Inter Medium"/>
              <a:cs typeface="Inter Medium"/>
              <a:sym typeface="Inter Medium"/>
            </a:endParaRPr>
          </a:p>
          <a:p>
            <a:pPr indent="0" lvl="0" marL="0" marR="0" rtl="0" algn="l">
              <a:lnSpc>
                <a:spcPct val="100000"/>
              </a:lnSpc>
              <a:spcBef>
                <a:spcPts val="0"/>
              </a:spcBef>
              <a:spcAft>
                <a:spcPts val="0"/>
              </a:spcAft>
              <a:buNone/>
            </a:pPr>
            <a:r>
              <a:rPr lang="fr" sz="1000">
                <a:solidFill>
                  <a:srgbClr val="4B5258"/>
                </a:solidFill>
                <a:latin typeface="Inter Medium"/>
                <a:ea typeface="Inter Medium"/>
                <a:cs typeface="Inter Medium"/>
                <a:sym typeface="Inter Medium"/>
              </a:rPr>
              <a:t>- 75% of predictions within ±20% of reality (overall performance) </a:t>
            </a:r>
            <a:endParaRPr sz="1000">
              <a:solidFill>
                <a:srgbClr val="4B5258"/>
              </a:solidFill>
              <a:latin typeface="Inter Medium"/>
              <a:ea typeface="Inter Medium"/>
              <a:cs typeface="Inter Medium"/>
              <a:sym typeface="Inter Medium"/>
            </a:endParaRPr>
          </a:p>
          <a:p>
            <a:pPr indent="0" lvl="0" marL="0" marR="0" rtl="0" algn="l">
              <a:lnSpc>
                <a:spcPct val="100000"/>
              </a:lnSpc>
              <a:spcBef>
                <a:spcPts val="0"/>
              </a:spcBef>
              <a:spcAft>
                <a:spcPts val="0"/>
              </a:spcAft>
              <a:buNone/>
            </a:pPr>
            <a:r>
              <a:rPr lang="fr" sz="1000">
                <a:solidFill>
                  <a:srgbClr val="4B5258"/>
                </a:solidFill>
                <a:latin typeface="Inter Medium"/>
                <a:ea typeface="Inter Medium"/>
                <a:cs typeface="Inter Medium"/>
                <a:sym typeface="Inter Medium"/>
              </a:rPr>
              <a:t>- For ONE specific transaction → manual investigation required </a:t>
            </a:r>
            <a:endParaRPr sz="1000">
              <a:solidFill>
                <a:srgbClr val="4B5258"/>
              </a:solidFill>
              <a:latin typeface="Inter Medium"/>
              <a:ea typeface="Inter Medium"/>
              <a:cs typeface="Inter Medium"/>
              <a:sym typeface="Inter Medium"/>
            </a:endParaRPr>
          </a:p>
          <a:p>
            <a:pPr indent="0" lvl="0" marL="0" marR="0" rtl="0" algn="l">
              <a:lnSpc>
                <a:spcPct val="100000"/>
              </a:lnSpc>
              <a:spcBef>
                <a:spcPts val="0"/>
              </a:spcBef>
              <a:spcAft>
                <a:spcPts val="0"/>
              </a:spcAft>
              <a:buNone/>
            </a:pPr>
            <a:r>
              <a:rPr lang="fr" sz="1000">
                <a:solidFill>
                  <a:srgbClr val="4B5258"/>
                </a:solidFill>
                <a:latin typeface="Inter Medium"/>
                <a:ea typeface="Inter Medium"/>
                <a:cs typeface="Inter Medium"/>
                <a:sym typeface="Inter Medium"/>
              </a:rPr>
              <a:t>- Model = screening tool, not oracle</a:t>
            </a:r>
            <a:endParaRPr sz="1000">
              <a:solidFill>
                <a:srgbClr val="4B5258"/>
              </a:solidFill>
              <a:latin typeface="Inter Medium"/>
              <a:ea typeface="Inter Medium"/>
              <a:cs typeface="Inter Medium"/>
              <a:sym typeface="Inter Medium"/>
            </a:endParaRPr>
          </a:p>
          <a:p>
            <a:pPr indent="0" lvl="0" marL="0" marR="0" rtl="0" algn="l">
              <a:lnSpc>
                <a:spcPct val="100000"/>
              </a:lnSpc>
              <a:spcBef>
                <a:spcPts val="0"/>
              </a:spcBef>
              <a:spcAft>
                <a:spcPts val="0"/>
              </a:spcAft>
              <a:buNone/>
            </a:pPr>
            <a:r>
              <a:t/>
            </a:r>
            <a:endParaRPr sz="1000">
              <a:solidFill>
                <a:srgbClr val="4B5258"/>
              </a:solidFill>
              <a:latin typeface="Inter Medium"/>
              <a:ea typeface="Inter Medium"/>
              <a:cs typeface="Inter Medium"/>
              <a:sym typeface="Inter Medium"/>
            </a:endParaRPr>
          </a:p>
          <a:p>
            <a:pPr indent="0" lvl="0" marL="0" marR="0" rtl="0" algn="l">
              <a:lnSpc>
                <a:spcPct val="100000"/>
              </a:lnSpc>
              <a:spcBef>
                <a:spcPts val="0"/>
              </a:spcBef>
              <a:spcAft>
                <a:spcPts val="0"/>
              </a:spcAft>
              <a:buNone/>
            </a:pPr>
            <a:r>
              <a:rPr lang="fr" sz="1000">
                <a:solidFill>
                  <a:srgbClr val="4B5258"/>
                </a:solidFill>
                <a:latin typeface="Inter Medium"/>
                <a:ea typeface="Inter Medium"/>
                <a:cs typeface="Inter Medium"/>
                <a:sym typeface="Inter Medium"/>
              </a:rPr>
              <a:t> 🎯 BUSINESS STRATEGY: </a:t>
            </a:r>
            <a:endParaRPr sz="1000">
              <a:solidFill>
                <a:srgbClr val="4B5258"/>
              </a:solidFill>
              <a:latin typeface="Inter Medium"/>
              <a:ea typeface="Inter Medium"/>
              <a:cs typeface="Inter Medium"/>
              <a:sym typeface="Inter Medium"/>
            </a:endParaRPr>
          </a:p>
          <a:p>
            <a:pPr indent="0" lvl="0" marL="0" marR="0" rtl="0" algn="l">
              <a:lnSpc>
                <a:spcPct val="100000"/>
              </a:lnSpc>
              <a:spcBef>
                <a:spcPts val="0"/>
              </a:spcBef>
              <a:spcAft>
                <a:spcPts val="0"/>
              </a:spcAft>
              <a:buNone/>
            </a:pPr>
            <a:r>
              <a:rPr lang="fr" sz="1000">
                <a:solidFill>
                  <a:srgbClr val="4B5258"/>
                </a:solidFill>
                <a:latin typeface="Inter Medium"/>
                <a:ea typeface="Inter Medium"/>
                <a:cs typeface="Inter Medium"/>
                <a:sym typeface="Inter Medium"/>
              </a:rPr>
              <a:t>➡️ Use model to filter potential opportunities </a:t>
            </a:r>
            <a:endParaRPr sz="1000">
              <a:solidFill>
                <a:srgbClr val="4B5258"/>
              </a:solidFill>
              <a:latin typeface="Inter Medium"/>
              <a:ea typeface="Inter Medium"/>
              <a:cs typeface="Inter Medium"/>
              <a:sym typeface="Inter Medium"/>
            </a:endParaRPr>
          </a:p>
          <a:p>
            <a:pPr indent="0" lvl="0" marL="0" marR="0" rtl="0" algn="l">
              <a:lnSpc>
                <a:spcPct val="100000"/>
              </a:lnSpc>
              <a:spcBef>
                <a:spcPts val="0"/>
              </a:spcBef>
              <a:spcAft>
                <a:spcPts val="0"/>
              </a:spcAft>
              <a:buNone/>
            </a:pPr>
            <a:r>
              <a:rPr lang="fr" sz="1000">
                <a:solidFill>
                  <a:srgbClr val="4B5258"/>
                </a:solidFill>
                <a:latin typeface="Inter Medium"/>
                <a:ea typeface="Inter Medium"/>
                <a:cs typeface="Inter Medium"/>
                <a:sym typeface="Inter Medium"/>
              </a:rPr>
              <a:t>➡️ Then manual validation (visit, expertise, negotiation)</a:t>
            </a:r>
            <a:endParaRPr sz="1000">
              <a:solidFill>
                <a:srgbClr val="4B5258"/>
              </a:solidFill>
              <a:latin typeface="Inter Medium"/>
              <a:ea typeface="Inter Medium"/>
              <a:cs typeface="Inter Medium"/>
              <a:sym typeface="Inter Medium"/>
            </a:endParaRPr>
          </a:p>
        </p:txBody>
      </p:sp>
      <p:cxnSp>
        <p:nvCxnSpPr>
          <p:cNvPr id="229" name="Google Shape;229;p31"/>
          <p:cNvCxnSpPr/>
          <p:nvPr/>
        </p:nvCxnSpPr>
        <p:spPr>
          <a:xfrm flipH="1" rot="10800000">
            <a:off x="3897925" y="2569650"/>
            <a:ext cx="454200" cy="4200"/>
          </a:xfrm>
          <a:prstGeom prst="straightConnector1">
            <a:avLst/>
          </a:prstGeom>
          <a:noFill/>
          <a:ln cap="flat" cmpd="sng" w="28575">
            <a:solidFill>
              <a:srgbClr val="3FDAD2"/>
            </a:solidFill>
            <a:prstDash val="solid"/>
            <a:round/>
            <a:headEnd len="med" w="med" type="none"/>
            <a:tailEnd len="med" w="med" type="triangle"/>
          </a:ln>
        </p:spPr>
      </p:cxnSp>
      <p:sp>
        <p:nvSpPr>
          <p:cNvPr id="230" name="Google Shape;230;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F4FF"/>
        </a:solidFill>
      </p:bgPr>
    </p:bg>
    <p:spTree>
      <p:nvGrpSpPr>
        <p:cNvPr id="63" name="Shape 63"/>
        <p:cNvGrpSpPr/>
        <p:nvPr/>
      </p:nvGrpSpPr>
      <p:grpSpPr>
        <a:xfrm>
          <a:off x="0" y="0"/>
          <a:ext cx="0" cy="0"/>
          <a:chOff x="0" y="0"/>
          <a:chExt cx="0" cy="0"/>
        </a:xfrm>
      </p:grpSpPr>
      <p:sp>
        <p:nvSpPr>
          <p:cNvPr id="64" name="Google Shape;64;p14"/>
          <p:cNvSpPr txBox="1"/>
          <p:nvPr>
            <p:ph idx="4294967295" type="ctrTitle"/>
          </p:nvPr>
        </p:nvSpPr>
        <p:spPr>
          <a:xfrm>
            <a:off x="1040272" y="1702750"/>
            <a:ext cx="5315100" cy="13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sz="4500">
                <a:solidFill>
                  <a:srgbClr val="0E3449"/>
                </a:solidFill>
                <a:latin typeface="Inter"/>
                <a:ea typeface="Inter"/>
                <a:cs typeface="Inter"/>
                <a:sym typeface="Inter"/>
              </a:rPr>
              <a:t>The problem we are trying to solve</a:t>
            </a:r>
            <a:endParaRPr b="1" sz="4500">
              <a:solidFill>
                <a:srgbClr val="0E3449"/>
              </a:solidFill>
              <a:latin typeface="Inter"/>
              <a:ea typeface="Inter"/>
              <a:cs typeface="Inter"/>
              <a:sym typeface="Inter"/>
            </a:endParaRPr>
          </a:p>
          <a:p>
            <a:pPr indent="0" lvl="0" marL="0" rtl="0" algn="l">
              <a:spcBef>
                <a:spcPts val="0"/>
              </a:spcBef>
              <a:spcAft>
                <a:spcPts val="0"/>
              </a:spcAft>
              <a:buNone/>
            </a:pPr>
            <a:r>
              <a:t/>
            </a:r>
            <a:endParaRPr b="1" sz="4500">
              <a:solidFill>
                <a:srgbClr val="0E3449"/>
              </a:solidFill>
              <a:latin typeface="Inter"/>
              <a:ea typeface="Inter"/>
              <a:cs typeface="Inter"/>
              <a:sym typeface="Inter"/>
            </a:endParaRPr>
          </a:p>
        </p:txBody>
      </p:sp>
      <p:pic>
        <p:nvPicPr>
          <p:cNvPr id="65" name="Google Shape;65;p14"/>
          <p:cNvPicPr preferRelativeResize="0"/>
          <p:nvPr/>
        </p:nvPicPr>
        <p:blipFill>
          <a:blip r:embed="rId3">
            <a:alphaModFix/>
          </a:blip>
          <a:stretch>
            <a:fillRect/>
          </a:stretch>
        </p:blipFill>
        <p:spPr>
          <a:xfrm>
            <a:off x="463375" y="482852"/>
            <a:ext cx="576900" cy="385904"/>
          </a:xfrm>
          <a:prstGeom prst="rect">
            <a:avLst/>
          </a:prstGeom>
          <a:noFill/>
          <a:ln>
            <a:noFill/>
          </a:ln>
        </p:spPr>
      </p:pic>
      <p:pic>
        <p:nvPicPr>
          <p:cNvPr id="66" name="Google Shape;66;p14"/>
          <p:cNvPicPr preferRelativeResize="0"/>
          <p:nvPr/>
        </p:nvPicPr>
        <p:blipFill>
          <a:blip r:embed="rId4">
            <a:alphaModFix/>
          </a:blip>
          <a:stretch>
            <a:fillRect/>
          </a:stretch>
        </p:blipFill>
        <p:spPr>
          <a:xfrm>
            <a:off x="6675050" y="1130711"/>
            <a:ext cx="2114450" cy="2882075"/>
          </a:xfrm>
          <a:prstGeom prst="rect">
            <a:avLst/>
          </a:prstGeom>
          <a:noFill/>
          <a:ln>
            <a:noFill/>
          </a:ln>
        </p:spPr>
      </p:pic>
      <p:sp>
        <p:nvSpPr>
          <p:cNvPr id="67" name="Google Shape;6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F4FF"/>
        </a:solidFill>
      </p:bgPr>
    </p:bg>
    <p:spTree>
      <p:nvGrpSpPr>
        <p:cNvPr id="234" name="Shape 234"/>
        <p:cNvGrpSpPr/>
        <p:nvPr/>
      </p:nvGrpSpPr>
      <p:grpSpPr>
        <a:xfrm>
          <a:off x="0" y="0"/>
          <a:ext cx="0" cy="0"/>
          <a:chOff x="0" y="0"/>
          <a:chExt cx="0" cy="0"/>
        </a:xfrm>
      </p:grpSpPr>
      <p:sp>
        <p:nvSpPr>
          <p:cNvPr id="235" name="Google Shape;235;p32"/>
          <p:cNvSpPr txBox="1"/>
          <p:nvPr>
            <p:ph idx="4294967295" type="ctrTitle"/>
          </p:nvPr>
        </p:nvSpPr>
        <p:spPr>
          <a:xfrm>
            <a:off x="1040275" y="1702750"/>
            <a:ext cx="5937300" cy="13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sz="4500">
                <a:solidFill>
                  <a:srgbClr val="0E3449"/>
                </a:solidFill>
                <a:latin typeface="Inter"/>
                <a:ea typeface="Inter"/>
                <a:cs typeface="Inter"/>
                <a:sym typeface="Inter"/>
              </a:rPr>
              <a:t>Business usage of our model</a:t>
            </a:r>
            <a:endParaRPr b="1" sz="4500">
              <a:solidFill>
                <a:srgbClr val="0E3449"/>
              </a:solidFill>
              <a:latin typeface="Inter"/>
              <a:ea typeface="Inter"/>
              <a:cs typeface="Inter"/>
              <a:sym typeface="Inter"/>
            </a:endParaRPr>
          </a:p>
          <a:p>
            <a:pPr indent="0" lvl="0" marL="0" rtl="0" algn="l">
              <a:spcBef>
                <a:spcPts val="0"/>
              </a:spcBef>
              <a:spcAft>
                <a:spcPts val="0"/>
              </a:spcAft>
              <a:buNone/>
            </a:pPr>
            <a:r>
              <a:t/>
            </a:r>
            <a:endParaRPr b="1" sz="4500">
              <a:solidFill>
                <a:srgbClr val="0E3449"/>
              </a:solidFill>
              <a:latin typeface="Inter"/>
              <a:ea typeface="Inter"/>
              <a:cs typeface="Inter"/>
              <a:sym typeface="Inter"/>
            </a:endParaRPr>
          </a:p>
        </p:txBody>
      </p:sp>
      <p:pic>
        <p:nvPicPr>
          <p:cNvPr id="236" name="Google Shape;236;p32"/>
          <p:cNvPicPr preferRelativeResize="0"/>
          <p:nvPr/>
        </p:nvPicPr>
        <p:blipFill>
          <a:blip r:embed="rId3">
            <a:alphaModFix/>
          </a:blip>
          <a:stretch>
            <a:fillRect/>
          </a:stretch>
        </p:blipFill>
        <p:spPr>
          <a:xfrm>
            <a:off x="463375" y="482852"/>
            <a:ext cx="576900" cy="385904"/>
          </a:xfrm>
          <a:prstGeom prst="rect">
            <a:avLst/>
          </a:prstGeom>
          <a:noFill/>
          <a:ln>
            <a:noFill/>
          </a:ln>
        </p:spPr>
      </p:pic>
      <p:sp>
        <p:nvSpPr>
          <p:cNvPr id="237" name="Google Shape;237;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3"/>
          <p:cNvSpPr txBox="1"/>
          <p:nvPr>
            <p:ph type="title"/>
          </p:nvPr>
        </p:nvSpPr>
        <p:spPr>
          <a:xfrm>
            <a:off x="944725" y="445025"/>
            <a:ext cx="788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STREAMLIT</a:t>
            </a:r>
            <a:endParaRPr/>
          </a:p>
        </p:txBody>
      </p:sp>
      <p:sp>
        <p:nvSpPr>
          <p:cNvPr id="243" name="Google Shape;243;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pic>
        <p:nvPicPr>
          <p:cNvPr id="244" name="Google Shape;244;p33"/>
          <p:cNvPicPr preferRelativeResize="0"/>
          <p:nvPr/>
        </p:nvPicPr>
        <p:blipFill>
          <a:blip r:embed="rId3">
            <a:alphaModFix/>
          </a:blip>
          <a:stretch>
            <a:fillRect/>
          </a:stretch>
        </p:blipFill>
        <p:spPr>
          <a:xfrm>
            <a:off x="248725" y="538427"/>
            <a:ext cx="576900" cy="385904"/>
          </a:xfrm>
          <a:prstGeom prst="rect">
            <a:avLst/>
          </a:prstGeom>
          <a:noFill/>
          <a:ln>
            <a:noFill/>
          </a:ln>
        </p:spPr>
      </p:pic>
      <p:sp>
        <p:nvSpPr>
          <p:cNvPr id="245" name="Google Shape;245;p33"/>
          <p:cNvSpPr txBox="1"/>
          <p:nvPr/>
        </p:nvSpPr>
        <p:spPr>
          <a:xfrm>
            <a:off x="188950" y="1312100"/>
            <a:ext cx="30000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t>    [ User ] </a:t>
            </a:r>
            <a:endParaRPr/>
          </a:p>
          <a:p>
            <a:pPr indent="0" lvl="0" marL="0" rtl="0" algn="l">
              <a:spcBef>
                <a:spcPts val="0"/>
              </a:spcBef>
              <a:spcAft>
                <a:spcPts val="0"/>
              </a:spcAft>
              <a:buNone/>
            </a:pPr>
            <a:r>
              <a:rPr lang="fr"/>
              <a:t>       ↓</a:t>
            </a:r>
            <a:endParaRPr/>
          </a:p>
          <a:p>
            <a:pPr indent="0" lvl="0" marL="0" rtl="0" algn="l">
              <a:spcBef>
                <a:spcPts val="0"/>
              </a:spcBef>
              <a:spcAft>
                <a:spcPts val="0"/>
              </a:spcAft>
              <a:buNone/>
            </a:pPr>
            <a:r>
              <a:rPr lang="fr"/>
              <a:t> ┌───────────────┐</a:t>
            </a:r>
            <a:endParaRPr/>
          </a:p>
          <a:p>
            <a:pPr indent="0" lvl="0" marL="0" rtl="0" algn="l">
              <a:spcBef>
                <a:spcPts val="0"/>
              </a:spcBef>
              <a:spcAft>
                <a:spcPts val="0"/>
              </a:spcAft>
              <a:buNone/>
            </a:pPr>
            <a:r>
              <a:rPr lang="fr"/>
              <a:t> │ Streamlit App │   ← `app.py`</a:t>
            </a:r>
            <a:endParaRPr/>
          </a:p>
          <a:p>
            <a:pPr indent="0" lvl="0" marL="0" rtl="0" algn="l">
              <a:spcBef>
                <a:spcPts val="0"/>
              </a:spcBef>
              <a:spcAft>
                <a:spcPts val="0"/>
              </a:spcAft>
              <a:buNone/>
            </a:pPr>
            <a:r>
              <a:rPr lang="fr"/>
              <a:t> │  User Interface│</a:t>
            </a:r>
            <a:endParaRPr/>
          </a:p>
          <a:p>
            <a:pPr indent="0" lvl="0" marL="0" rtl="0" algn="l">
              <a:spcBef>
                <a:spcPts val="0"/>
              </a:spcBef>
              <a:spcAft>
                <a:spcPts val="0"/>
              </a:spcAft>
              <a:buNone/>
            </a:pPr>
            <a:r>
              <a:rPr lang="fr"/>
              <a:t> └───────────────┘</a:t>
            </a:r>
            <a:endParaRPr/>
          </a:p>
          <a:p>
            <a:pPr indent="0" lvl="0" marL="0" rtl="0" algn="l">
              <a:spcBef>
                <a:spcPts val="0"/>
              </a:spcBef>
              <a:spcAft>
                <a:spcPts val="0"/>
              </a:spcAft>
              <a:buNone/>
            </a:pPr>
            <a:r>
              <a:rPr lang="fr"/>
              <a:t>       ↓ calls</a:t>
            </a:r>
            <a:endParaRPr/>
          </a:p>
          <a:p>
            <a:pPr indent="0" lvl="0" marL="0" rtl="0" algn="l">
              <a:spcBef>
                <a:spcPts val="0"/>
              </a:spcBef>
              <a:spcAft>
                <a:spcPts val="0"/>
              </a:spcAft>
              <a:buNone/>
            </a:pPr>
            <a:r>
              <a:rPr lang="fr"/>
              <a:t> ┌───────────────┐</a:t>
            </a:r>
            <a:endParaRPr/>
          </a:p>
          <a:p>
            <a:pPr indent="0" lvl="0" marL="0" rtl="0" algn="l">
              <a:spcBef>
                <a:spcPts val="0"/>
              </a:spcBef>
              <a:spcAft>
                <a:spcPts val="0"/>
              </a:spcAft>
              <a:buNone/>
            </a:pPr>
            <a:r>
              <a:rPr lang="fr"/>
              <a:t> │   FastAPI     │   ← `main.py`</a:t>
            </a:r>
            <a:endParaRPr/>
          </a:p>
          <a:p>
            <a:pPr indent="0" lvl="0" marL="0" rtl="0" algn="l">
              <a:spcBef>
                <a:spcPts val="0"/>
              </a:spcBef>
              <a:spcAft>
                <a:spcPts val="0"/>
              </a:spcAft>
              <a:buNone/>
            </a:pPr>
            <a:r>
              <a:rPr lang="fr"/>
              <a:t> │   ML backend  │</a:t>
            </a:r>
            <a:endParaRPr/>
          </a:p>
          <a:p>
            <a:pPr indent="0" lvl="0" marL="0" rtl="0" algn="l">
              <a:spcBef>
                <a:spcPts val="0"/>
              </a:spcBef>
              <a:spcAft>
                <a:spcPts val="0"/>
              </a:spcAft>
              <a:buNone/>
            </a:pPr>
            <a:r>
              <a:rPr lang="fr"/>
              <a:t> └───────────────┘</a:t>
            </a:r>
            <a:endParaRPr/>
          </a:p>
          <a:p>
            <a:pPr indent="0" lvl="0" marL="0" rtl="0" algn="l">
              <a:spcBef>
                <a:spcPts val="0"/>
              </a:spcBef>
              <a:spcAft>
                <a:spcPts val="0"/>
              </a:spcAft>
              <a:buNone/>
            </a:pPr>
            <a:r>
              <a:rPr lang="fr"/>
              <a:t>       ↓</a:t>
            </a:r>
            <a:endParaRPr/>
          </a:p>
          <a:p>
            <a:pPr indent="0" lvl="0" marL="0" rtl="0" algn="l">
              <a:spcBef>
                <a:spcPts val="0"/>
              </a:spcBef>
              <a:spcAft>
                <a:spcPts val="0"/>
              </a:spcAft>
              <a:buNone/>
            </a:pPr>
            <a:r>
              <a:rPr lang="fr"/>
              <a:t>   Prediction (€/m²)</a:t>
            </a:r>
            <a:endParaRPr/>
          </a:p>
          <a:p>
            <a:pPr indent="0" lvl="0" marL="0" rtl="0" algn="l">
              <a:spcBef>
                <a:spcPts val="0"/>
              </a:spcBef>
              <a:spcAft>
                <a:spcPts val="0"/>
              </a:spcAft>
              <a:buNone/>
            </a:pPr>
            <a:r>
              <a:t/>
            </a:r>
            <a:endParaRPr/>
          </a:p>
        </p:txBody>
      </p:sp>
      <p:sp>
        <p:nvSpPr>
          <p:cNvPr id="246" name="Google Shape;246;p33"/>
          <p:cNvSpPr txBox="1"/>
          <p:nvPr/>
        </p:nvSpPr>
        <p:spPr>
          <a:xfrm>
            <a:off x="5472450" y="4377225"/>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100">
                <a:solidFill>
                  <a:schemeClr val="dk1"/>
                </a:solidFill>
              </a:rPr>
              <a:t>📁 GitHub Repository</a:t>
            </a:r>
            <a:endParaRPr b="1" sz="1100">
              <a:solidFill>
                <a:schemeClr val="dk1"/>
              </a:solidFill>
            </a:endParaRPr>
          </a:p>
          <a:p>
            <a:pPr indent="0" lvl="0" marL="0" rtl="0" algn="l">
              <a:spcBef>
                <a:spcPts val="0"/>
              </a:spcBef>
              <a:spcAft>
                <a:spcPts val="0"/>
              </a:spcAft>
              <a:buNone/>
            </a:pPr>
            <a:r>
              <a:rPr lang="fr" sz="1100">
                <a:solidFill>
                  <a:schemeClr val="dk1"/>
                </a:solidFill>
              </a:rPr>
              <a:t>🔗</a:t>
            </a:r>
            <a:r>
              <a:rPr lang="fr" sz="1100">
                <a:solidFill>
                  <a:schemeClr val="dk1"/>
                </a:solidFill>
                <a:uFill>
                  <a:noFill/>
                </a:uFill>
                <a:hlinkClick r:id="rId4">
                  <a:extLst>
                    <a:ext uri="{A12FA001-AC4F-418D-AE19-62706E023703}">
                      <ahyp:hlinkClr val="tx"/>
                    </a:ext>
                  </a:extLst>
                </a:hlinkClick>
              </a:rPr>
              <a:t> </a:t>
            </a:r>
            <a:r>
              <a:rPr lang="fr" sz="1100" u="sng">
                <a:solidFill>
                  <a:schemeClr val="hlink"/>
                </a:solidFill>
                <a:hlinkClick r:id="rId5"/>
              </a:rPr>
              <a:t>github.com/marinedde/smartinvest</a:t>
            </a:r>
            <a:endParaRPr/>
          </a:p>
        </p:txBody>
      </p:sp>
      <p:sp>
        <p:nvSpPr>
          <p:cNvPr id="247" name="Google Shape;247;p33"/>
          <p:cNvSpPr txBox="1"/>
          <p:nvPr/>
        </p:nvSpPr>
        <p:spPr>
          <a:xfrm>
            <a:off x="2855200" y="1807725"/>
            <a:ext cx="3000000" cy="206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fr" sz="1100">
                <a:solidFill>
                  <a:schemeClr val="dk1"/>
                </a:solidFill>
              </a:rPr>
              <a:t>🖥️ Files overview</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fr" sz="1100">
                <a:solidFill>
                  <a:srgbClr val="188038"/>
                </a:solidFill>
                <a:latin typeface="Roboto Mono"/>
                <a:ea typeface="Roboto Mono"/>
                <a:cs typeface="Roboto Mono"/>
                <a:sym typeface="Roboto Mono"/>
              </a:rPr>
              <a:t>app.py</a:t>
            </a:r>
            <a:r>
              <a:rPr lang="fr" sz="1100">
                <a:solidFill>
                  <a:schemeClr val="dk1"/>
                </a:solidFill>
              </a:rPr>
              <a:t> → Streamlit interface (user inputs, charts, results)</a:t>
            </a:r>
            <a:br>
              <a:rPr lang="fr"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fr" sz="1100">
                <a:solidFill>
                  <a:srgbClr val="188038"/>
                </a:solidFill>
                <a:latin typeface="Roboto Mono"/>
                <a:ea typeface="Roboto Mono"/>
                <a:cs typeface="Roboto Mono"/>
                <a:sym typeface="Roboto Mono"/>
              </a:rPr>
              <a:t>main.py</a:t>
            </a:r>
            <a:r>
              <a:rPr lang="fr" sz="1100">
                <a:solidFill>
                  <a:schemeClr val="dk1"/>
                </a:solidFill>
              </a:rPr>
              <a:t> → FastAPI backend (loads model, returns predictions)</a:t>
            </a:r>
            <a:br>
              <a:rPr lang="fr"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fr" sz="1100">
                <a:solidFill>
                  <a:srgbClr val="188038"/>
                </a:solidFill>
                <a:latin typeface="Roboto Mono"/>
                <a:ea typeface="Roboto Mono"/>
                <a:cs typeface="Roboto Mono"/>
                <a:sym typeface="Roboto Mono"/>
              </a:rPr>
              <a:t>model.pkl</a:t>
            </a:r>
            <a:r>
              <a:rPr lang="fr" sz="1100">
                <a:solidFill>
                  <a:schemeClr val="dk1"/>
                </a:solidFill>
              </a:rPr>
              <a:t> → Final XGBoost model (MAE = 1596 €/m²)</a:t>
            </a:r>
            <a:endParaRPr sz="1100">
              <a:solidFill>
                <a:schemeClr val="dk1"/>
              </a:solidFill>
            </a:endParaRPr>
          </a:p>
        </p:txBody>
      </p:sp>
      <p:sp>
        <p:nvSpPr>
          <p:cNvPr id="248" name="Google Shape;248;p33"/>
          <p:cNvSpPr txBox="1"/>
          <p:nvPr/>
        </p:nvSpPr>
        <p:spPr>
          <a:xfrm>
            <a:off x="5962300" y="1993863"/>
            <a:ext cx="30000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t>📂 App path: `smartinvest_app/app.py`</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 To run:</a:t>
            </a:r>
            <a:endParaRPr/>
          </a:p>
          <a:p>
            <a:pPr indent="0" lvl="0" marL="0" rtl="0" algn="l">
              <a:spcBef>
                <a:spcPts val="0"/>
              </a:spcBef>
              <a:spcAft>
                <a:spcPts val="0"/>
              </a:spcAft>
              <a:buNone/>
            </a:pPr>
            <a:r>
              <a:rPr lang="fr"/>
              <a:t>```bash</a:t>
            </a:r>
            <a:endParaRPr/>
          </a:p>
          <a:p>
            <a:pPr indent="0" lvl="0" marL="0" rtl="0" algn="l">
              <a:spcBef>
                <a:spcPts val="0"/>
              </a:spcBef>
              <a:spcAft>
                <a:spcPts val="0"/>
              </a:spcAft>
              <a:buNone/>
            </a:pPr>
            <a:r>
              <a:rPr lang="fr"/>
              <a:t>streamlit run smartinvest_app/app.py</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4"/>
          <p:cNvSpPr txBox="1"/>
          <p:nvPr>
            <p:ph type="title"/>
          </p:nvPr>
        </p:nvSpPr>
        <p:spPr>
          <a:xfrm>
            <a:off x="944725" y="445025"/>
            <a:ext cx="788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STREAMLIT</a:t>
            </a:r>
            <a:endParaRPr/>
          </a:p>
        </p:txBody>
      </p:sp>
      <p:sp>
        <p:nvSpPr>
          <p:cNvPr id="254" name="Google Shape;254;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pic>
        <p:nvPicPr>
          <p:cNvPr id="255" name="Google Shape;255;p34"/>
          <p:cNvPicPr preferRelativeResize="0"/>
          <p:nvPr/>
        </p:nvPicPr>
        <p:blipFill>
          <a:blip r:embed="rId3">
            <a:alphaModFix/>
          </a:blip>
          <a:stretch>
            <a:fillRect/>
          </a:stretch>
        </p:blipFill>
        <p:spPr>
          <a:xfrm>
            <a:off x="248725" y="538427"/>
            <a:ext cx="576900" cy="385904"/>
          </a:xfrm>
          <a:prstGeom prst="rect">
            <a:avLst/>
          </a:prstGeom>
          <a:noFill/>
          <a:ln>
            <a:noFill/>
          </a:ln>
        </p:spPr>
      </p:pic>
      <p:pic>
        <p:nvPicPr>
          <p:cNvPr id="256" name="Google Shape;256;p34" title="Capture d’écran 2025-07-30 à 21.22.33.png"/>
          <p:cNvPicPr preferRelativeResize="0"/>
          <p:nvPr/>
        </p:nvPicPr>
        <p:blipFill>
          <a:blip r:embed="rId4">
            <a:alphaModFix/>
          </a:blip>
          <a:stretch>
            <a:fillRect/>
          </a:stretch>
        </p:blipFill>
        <p:spPr>
          <a:xfrm>
            <a:off x="435800" y="1107150"/>
            <a:ext cx="7936471" cy="382097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5"/>
          <p:cNvSpPr txBox="1"/>
          <p:nvPr>
            <p:ph type="title"/>
          </p:nvPr>
        </p:nvSpPr>
        <p:spPr>
          <a:xfrm>
            <a:off x="944725" y="445025"/>
            <a:ext cx="788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STREAMLIT</a:t>
            </a:r>
            <a:endParaRPr/>
          </a:p>
        </p:txBody>
      </p:sp>
      <p:sp>
        <p:nvSpPr>
          <p:cNvPr id="262" name="Google Shape;262;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pic>
        <p:nvPicPr>
          <p:cNvPr id="263" name="Google Shape;263;p35"/>
          <p:cNvPicPr preferRelativeResize="0"/>
          <p:nvPr/>
        </p:nvPicPr>
        <p:blipFill>
          <a:blip r:embed="rId3">
            <a:alphaModFix/>
          </a:blip>
          <a:stretch>
            <a:fillRect/>
          </a:stretch>
        </p:blipFill>
        <p:spPr>
          <a:xfrm>
            <a:off x="248725" y="538427"/>
            <a:ext cx="576900" cy="385904"/>
          </a:xfrm>
          <a:prstGeom prst="rect">
            <a:avLst/>
          </a:prstGeom>
          <a:noFill/>
          <a:ln>
            <a:noFill/>
          </a:ln>
        </p:spPr>
      </p:pic>
      <p:pic>
        <p:nvPicPr>
          <p:cNvPr id="264" name="Google Shape;264;p35" title="Capture d’écran 2025-07-30 à 21.22.56.png"/>
          <p:cNvPicPr preferRelativeResize="0"/>
          <p:nvPr/>
        </p:nvPicPr>
        <p:blipFill>
          <a:blip r:embed="rId4">
            <a:alphaModFix/>
          </a:blip>
          <a:stretch>
            <a:fillRect/>
          </a:stretch>
        </p:blipFill>
        <p:spPr>
          <a:xfrm>
            <a:off x="729725" y="1017725"/>
            <a:ext cx="6240248" cy="3899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6"/>
          <p:cNvSpPr txBox="1"/>
          <p:nvPr>
            <p:ph type="title"/>
          </p:nvPr>
        </p:nvSpPr>
        <p:spPr>
          <a:xfrm>
            <a:off x="944725" y="445025"/>
            <a:ext cx="788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STREAMLIT</a:t>
            </a:r>
            <a:endParaRPr/>
          </a:p>
        </p:txBody>
      </p:sp>
      <p:sp>
        <p:nvSpPr>
          <p:cNvPr id="270" name="Google Shape;270;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pic>
        <p:nvPicPr>
          <p:cNvPr id="271" name="Google Shape;271;p36"/>
          <p:cNvPicPr preferRelativeResize="0"/>
          <p:nvPr/>
        </p:nvPicPr>
        <p:blipFill>
          <a:blip r:embed="rId3">
            <a:alphaModFix/>
          </a:blip>
          <a:stretch>
            <a:fillRect/>
          </a:stretch>
        </p:blipFill>
        <p:spPr>
          <a:xfrm>
            <a:off x="248725" y="538427"/>
            <a:ext cx="576900" cy="385904"/>
          </a:xfrm>
          <a:prstGeom prst="rect">
            <a:avLst/>
          </a:prstGeom>
          <a:noFill/>
          <a:ln>
            <a:noFill/>
          </a:ln>
        </p:spPr>
      </p:pic>
      <p:pic>
        <p:nvPicPr>
          <p:cNvPr id="272" name="Google Shape;272;p36" title="Capture d’écran 2025-07-30 à 21.23.51.png"/>
          <p:cNvPicPr preferRelativeResize="0"/>
          <p:nvPr/>
        </p:nvPicPr>
        <p:blipFill>
          <a:blip r:embed="rId4">
            <a:alphaModFix/>
          </a:blip>
          <a:stretch>
            <a:fillRect/>
          </a:stretch>
        </p:blipFill>
        <p:spPr>
          <a:xfrm>
            <a:off x="740225" y="1017725"/>
            <a:ext cx="6461901" cy="382097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7"/>
          <p:cNvSpPr txBox="1"/>
          <p:nvPr>
            <p:ph type="title"/>
          </p:nvPr>
        </p:nvSpPr>
        <p:spPr>
          <a:xfrm>
            <a:off x="847050" y="203600"/>
            <a:ext cx="804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Real Market Validation</a:t>
            </a:r>
            <a:endParaRPr/>
          </a:p>
        </p:txBody>
      </p:sp>
      <p:sp>
        <p:nvSpPr>
          <p:cNvPr id="278" name="Google Shape;278;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pic>
        <p:nvPicPr>
          <p:cNvPr id="279" name="Google Shape;279;p37"/>
          <p:cNvPicPr preferRelativeResize="0"/>
          <p:nvPr/>
        </p:nvPicPr>
        <p:blipFill>
          <a:blip r:embed="rId3">
            <a:alphaModFix/>
          </a:blip>
          <a:stretch>
            <a:fillRect/>
          </a:stretch>
        </p:blipFill>
        <p:spPr>
          <a:xfrm>
            <a:off x="217225" y="297002"/>
            <a:ext cx="576900" cy="385904"/>
          </a:xfrm>
          <a:prstGeom prst="rect">
            <a:avLst/>
          </a:prstGeom>
          <a:noFill/>
          <a:ln>
            <a:noFill/>
          </a:ln>
        </p:spPr>
      </p:pic>
      <p:pic>
        <p:nvPicPr>
          <p:cNvPr id="280" name="Google Shape;280;p37" title="Capture d’écran 2025-07-30 à 08.20.58.png"/>
          <p:cNvPicPr preferRelativeResize="0"/>
          <p:nvPr/>
        </p:nvPicPr>
        <p:blipFill>
          <a:blip r:embed="rId4">
            <a:alphaModFix/>
          </a:blip>
          <a:stretch>
            <a:fillRect/>
          </a:stretch>
        </p:blipFill>
        <p:spPr>
          <a:xfrm>
            <a:off x="152400" y="2608900"/>
            <a:ext cx="8686023" cy="2054325"/>
          </a:xfrm>
          <a:prstGeom prst="rect">
            <a:avLst/>
          </a:prstGeom>
          <a:noFill/>
          <a:ln>
            <a:noFill/>
          </a:ln>
        </p:spPr>
      </p:pic>
      <p:sp>
        <p:nvSpPr>
          <p:cNvPr id="281" name="Google Shape;281;p37"/>
          <p:cNvSpPr txBox="1"/>
          <p:nvPr/>
        </p:nvSpPr>
        <p:spPr>
          <a:xfrm>
            <a:off x="264025" y="748150"/>
            <a:ext cx="8291100" cy="179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fr" sz="1700">
                <a:solidFill>
                  <a:schemeClr val="dk1"/>
                </a:solidFill>
              </a:rPr>
              <a:t>🎯</a:t>
            </a:r>
            <a:r>
              <a:rPr b="1" lang="fr" sz="1200">
                <a:solidFill>
                  <a:schemeClr val="dk1"/>
                </a:solidFill>
              </a:rPr>
              <a:t> TESTED ON LIVE LISTINGS</a:t>
            </a:r>
            <a:endParaRPr b="1" sz="1200">
              <a:solidFill>
                <a:schemeClr val="dk1"/>
              </a:solidFill>
            </a:endParaRPr>
          </a:p>
          <a:p>
            <a:pPr indent="0" lvl="0" marL="0" rtl="0" algn="l">
              <a:lnSpc>
                <a:spcPct val="115000"/>
              </a:lnSpc>
              <a:spcBef>
                <a:spcPts val="1200"/>
              </a:spcBef>
              <a:spcAft>
                <a:spcPts val="0"/>
              </a:spcAft>
              <a:buNone/>
            </a:pPr>
            <a:r>
              <a:rPr b="1" lang="fr" sz="1100">
                <a:solidFill>
                  <a:schemeClr val="dk1"/>
                </a:solidFill>
              </a:rPr>
              <a:t>Method</a:t>
            </a:r>
            <a:r>
              <a:rPr lang="fr" sz="1100">
                <a:solidFill>
                  <a:schemeClr val="dk1"/>
                </a:solidFill>
              </a:rPr>
              <a:t>: 5 real apartments from LeBonCoin, SeLoger, PAP, Orpi</a:t>
            </a:r>
            <a:endParaRPr sz="1100">
              <a:solidFill>
                <a:schemeClr val="dk1"/>
              </a:solidFill>
            </a:endParaRPr>
          </a:p>
          <a:p>
            <a:pPr indent="0" lvl="0" marL="0" rtl="0" algn="l">
              <a:lnSpc>
                <a:spcPct val="115000"/>
              </a:lnSpc>
              <a:spcBef>
                <a:spcPts val="1800"/>
              </a:spcBef>
              <a:spcAft>
                <a:spcPts val="0"/>
              </a:spcAft>
              <a:buNone/>
            </a:pPr>
            <a:r>
              <a:rPr b="1" lang="fr" sz="1200">
                <a:solidFill>
                  <a:schemeClr val="dk1"/>
                </a:solidFill>
              </a:rPr>
              <a:t>📊 PERFORMANCE RESULTS</a:t>
            </a:r>
            <a:endParaRPr b="1" sz="1200">
              <a:solidFill>
                <a:schemeClr val="dk1"/>
              </a:solidFill>
            </a:endParaRPr>
          </a:p>
          <a:p>
            <a:pPr indent="0" lvl="0" marL="0" rtl="0" algn="l">
              <a:lnSpc>
                <a:spcPct val="115000"/>
              </a:lnSpc>
              <a:spcBef>
                <a:spcPts val="1200"/>
              </a:spcBef>
              <a:spcAft>
                <a:spcPts val="1200"/>
              </a:spcAft>
              <a:buNone/>
            </a:pPr>
            <a:r>
              <a:rPr b="1" lang="fr" sz="1100">
                <a:solidFill>
                  <a:schemeClr val="dk1"/>
                </a:solidFill>
              </a:rPr>
              <a:t>Average error</a:t>
            </a:r>
            <a:r>
              <a:rPr lang="fr" sz="1100">
                <a:solidFill>
                  <a:schemeClr val="dk1"/>
                </a:solidFill>
              </a:rPr>
              <a:t>: 2,958 €/m² (vs 1,596 training) • </a:t>
            </a:r>
            <a:r>
              <a:rPr b="1" lang="fr" sz="1100">
                <a:solidFill>
                  <a:schemeClr val="dk1"/>
                </a:solidFill>
              </a:rPr>
              <a:t>Success rate (±20%)</a:t>
            </a:r>
            <a:r>
              <a:rPr lang="fr" sz="1100">
                <a:solidFill>
                  <a:schemeClr val="dk1"/>
                </a:solidFill>
              </a:rPr>
              <a:t>: 40% excellent predictions • </a:t>
            </a:r>
            <a:r>
              <a:rPr b="1" lang="fr" sz="1100">
                <a:solidFill>
                  <a:schemeClr val="dk1"/>
                </a:solidFill>
              </a:rPr>
              <a:t>Reliability</a:t>
            </a:r>
            <a:r>
              <a:rPr lang="fr" sz="1100">
                <a:solidFill>
                  <a:schemeClr val="dk1"/>
                </a:solidFill>
              </a:rPr>
              <a:t>: 100% realistic estimates • </a:t>
            </a:r>
            <a:r>
              <a:rPr b="1" lang="fr" sz="1100">
                <a:solidFill>
                  <a:schemeClr val="dk1"/>
                </a:solidFill>
              </a:rPr>
              <a:t>Best case</a:t>
            </a:r>
            <a:r>
              <a:rPr lang="fr" sz="1100">
                <a:solidFill>
                  <a:schemeClr val="dk1"/>
                </a:solidFill>
              </a:rPr>
              <a:t>: 3.5% error (11th district)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8"/>
          <p:cNvSpPr txBox="1"/>
          <p:nvPr>
            <p:ph type="title"/>
          </p:nvPr>
        </p:nvSpPr>
        <p:spPr>
          <a:xfrm>
            <a:off x="847050" y="203600"/>
            <a:ext cx="804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Real Market Validation</a:t>
            </a:r>
            <a:endParaRPr/>
          </a:p>
        </p:txBody>
      </p:sp>
      <p:sp>
        <p:nvSpPr>
          <p:cNvPr id="287" name="Google Shape;287;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pic>
        <p:nvPicPr>
          <p:cNvPr id="288" name="Google Shape;288;p38"/>
          <p:cNvPicPr preferRelativeResize="0"/>
          <p:nvPr/>
        </p:nvPicPr>
        <p:blipFill>
          <a:blip r:embed="rId3">
            <a:alphaModFix/>
          </a:blip>
          <a:stretch>
            <a:fillRect/>
          </a:stretch>
        </p:blipFill>
        <p:spPr>
          <a:xfrm>
            <a:off x="217225" y="297002"/>
            <a:ext cx="576900" cy="385904"/>
          </a:xfrm>
          <a:prstGeom prst="rect">
            <a:avLst/>
          </a:prstGeom>
          <a:noFill/>
          <a:ln>
            <a:noFill/>
          </a:ln>
        </p:spPr>
      </p:pic>
      <p:pic>
        <p:nvPicPr>
          <p:cNvPr id="289" name="Google Shape;289;p38" title="IMG_8118.jpg"/>
          <p:cNvPicPr preferRelativeResize="0"/>
          <p:nvPr/>
        </p:nvPicPr>
        <p:blipFill>
          <a:blip r:embed="rId4">
            <a:alphaModFix/>
          </a:blip>
          <a:stretch>
            <a:fillRect/>
          </a:stretch>
        </p:blipFill>
        <p:spPr>
          <a:xfrm>
            <a:off x="4933575" y="0"/>
            <a:ext cx="3768401" cy="4917625"/>
          </a:xfrm>
          <a:prstGeom prst="rect">
            <a:avLst/>
          </a:prstGeom>
          <a:noFill/>
          <a:ln>
            <a:noFill/>
          </a:ln>
        </p:spPr>
      </p:pic>
      <p:pic>
        <p:nvPicPr>
          <p:cNvPr id="290" name="Google Shape;290;p38" title="IMG_8119.jpg"/>
          <p:cNvPicPr preferRelativeResize="0"/>
          <p:nvPr/>
        </p:nvPicPr>
        <p:blipFill>
          <a:blip r:embed="rId5">
            <a:alphaModFix/>
          </a:blip>
          <a:stretch>
            <a:fillRect/>
          </a:stretch>
        </p:blipFill>
        <p:spPr>
          <a:xfrm>
            <a:off x="141900" y="682900"/>
            <a:ext cx="4450325" cy="3229369"/>
          </a:xfrm>
          <a:prstGeom prst="rect">
            <a:avLst/>
          </a:prstGeom>
          <a:noFill/>
          <a:ln>
            <a:noFill/>
          </a:ln>
        </p:spPr>
      </p:pic>
      <p:pic>
        <p:nvPicPr>
          <p:cNvPr id="291" name="Google Shape;291;p38" title="IMG_8121.jpg"/>
          <p:cNvPicPr preferRelativeResize="0"/>
          <p:nvPr/>
        </p:nvPicPr>
        <p:blipFill>
          <a:blip r:embed="rId6">
            <a:alphaModFix/>
          </a:blip>
          <a:stretch>
            <a:fillRect/>
          </a:stretch>
        </p:blipFill>
        <p:spPr>
          <a:xfrm>
            <a:off x="42150" y="3991478"/>
            <a:ext cx="4817775" cy="92614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9"/>
          <p:cNvSpPr txBox="1"/>
          <p:nvPr>
            <p:ph idx="4294967295" type="ctrTitle"/>
          </p:nvPr>
        </p:nvSpPr>
        <p:spPr>
          <a:xfrm>
            <a:off x="1192680" y="403300"/>
            <a:ext cx="7698300" cy="53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500">
                <a:solidFill>
                  <a:srgbClr val="0E3449"/>
                </a:solidFill>
                <a:latin typeface="Inter SemiBold"/>
                <a:ea typeface="Inter SemiBold"/>
                <a:cs typeface="Inter SemiBold"/>
                <a:sym typeface="Inter SemiBold"/>
              </a:rPr>
              <a:t>Ideas to improve the model &amp; Conclusions</a:t>
            </a:r>
            <a:endParaRPr sz="2500">
              <a:solidFill>
                <a:srgbClr val="0E3449"/>
              </a:solidFill>
              <a:latin typeface="Inter SemiBold"/>
              <a:ea typeface="Inter SemiBold"/>
              <a:cs typeface="Inter SemiBold"/>
              <a:sym typeface="Inter SemiBold"/>
            </a:endParaRPr>
          </a:p>
        </p:txBody>
      </p:sp>
      <p:pic>
        <p:nvPicPr>
          <p:cNvPr id="297" name="Google Shape;297;p39"/>
          <p:cNvPicPr preferRelativeResize="0"/>
          <p:nvPr/>
        </p:nvPicPr>
        <p:blipFill>
          <a:blip r:embed="rId3">
            <a:alphaModFix/>
          </a:blip>
          <a:stretch>
            <a:fillRect/>
          </a:stretch>
        </p:blipFill>
        <p:spPr>
          <a:xfrm>
            <a:off x="463375" y="482852"/>
            <a:ext cx="576900" cy="385904"/>
          </a:xfrm>
          <a:prstGeom prst="rect">
            <a:avLst/>
          </a:prstGeom>
          <a:noFill/>
          <a:ln>
            <a:noFill/>
          </a:ln>
        </p:spPr>
      </p:pic>
      <p:sp>
        <p:nvSpPr>
          <p:cNvPr id="298" name="Google Shape;298;p39"/>
          <p:cNvSpPr/>
          <p:nvPr/>
        </p:nvSpPr>
        <p:spPr>
          <a:xfrm>
            <a:off x="10225" y="4892025"/>
            <a:ext cx="9144000" cy="251400"/>
          </a:xfrm>
          <a:prstGeom prst="rect">
            <a:avLst/>
          </a:prstGeom>
          <a:solidFill>
            <a:srgbClr val="C3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9"/>
          <p:cNvSpPr txBox="1"/>
          <p:nvPr/>
        </p:nvSpPr>
        <p:spPr>
          <a:xfrm>
            <a:off x="463375" y="1245550"/>
            <a:ext cx="8485500" cy="24012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None/>
            </a:pPr>
            <a:r>
              <a:rPr b="1" lang="fr" sz="1200">
                <a:solidFill>
                  <a:srgbClr val="4B5258"/>
                </a:solidFill>
                <a:latin typeface="Inter"/>
                <a:ea typeface="Inter"/>
                <a:cs typeface="Inter"/>
                <a:sym typeface="Inter"/>
              </a:rPr>
              <a:t>Enrich the DB with more information on homes</a:t>
            </a:r>
            <a:endParaRPr b="1" sz="1200">
              <a:solidFill>
                <a:srgbClr val="4B5258"/>
              </a:solidFill>
              <a:latin typeface="Inter"/>
              <a:ea typeface="Inter"/>
              <a:cs typeface="Inter"/>
              <a:sym typeface="Inter"/>
            </a:endParaRPr>
          </a:p>
          <a:p>
            <a:pPr indent="0" lvl="0" marL="0" marR="0" rtl="0" algn="l">
              <a:lnSpc>
                <a:spcPct val="100000"/>
              </a:lnSpc>
              <a:spcBef>
                <a:spcPts val="0"/>
              </a:spcBef>
              <a:spcAft>
                <a:spcPts val="0"/>
              </a:spcAft>
              <a:buNone/>
            </a:pPr>
            <a:r>
              <a:t/>
            </a:r>
            <a:endParaRPr b="1" sz="1200">
              <a:solidFill>
                <a:srgbClr val="4B5258"/>
              </a:solidFill>
              <a:latin typeface="Inter"/>
              <a:ea typeface="Inter"/>
              <a:cs typeface="Inter"/>
              <a:sym typeface="Inter"/>
            </a:endParaRPr>
          </a:p>
          <a:p>
            <a:pPr indent="0" lvl="0" marL="0" marR="0" rtl="0" algn="l">
              <a:lnSpc>
                <a:spcPct val="100000"/>
              </a:lnSpc>
              <a:spcBef>
                <a:spcPts val="0"/>
              </a:spcBef>
              <a:spcAft>
                <a:spcPts val="0"/>
              </a:spcAft>
              <a:buNone/>
            </a:pPr>
            <a:r>
              <a:rPr lang="fr" sz="1200">
                <a:solidFill>
                  <a:srgbClr val="4B5258"/>
                </a:solidFill>
                <a:latin typeface="Inter Medium"/>
                <a:ea typeface="Inter Medium"/>
                <a:cs typeface="Inter Medium"/>
                <a:sym typeface="Inter Medium"/>
              </a:rPr>
              <a:t>We know that real estate prices depend on many other factors, that are not in our DB :</a:t>
            </a:r>
            <a:endParaRPr sz="1200">
              <a:solidFill>
                <a:srgbClr val="4B5258"/>
              </a:solidFill>
              <a:latin typeface="Inter Medium"/>
              <a:ea typeface="Inter Medium"/>
              <a:cs typeface="Inter Medium"/>
              <a:sym typeface="Inter Medium"/>
            </a:endParaRPr>
          </a:p>
          <a:p>
            <a:pPr indent="-304800" lvl="0" marL="457200" marR="0" rtl="0" algn="l">
              <a:lnSpc>
                <a:spcPct val="100000"/>
              </a:lnSpc>
              <a:spcBef>
                <a:spcPts val="0"/>
              </a:spcBef>
              <a:spcAft>
                <a:spcPts val="0"/>
              </a:spcAft>
              <a:buClr>
                <a:srgbClr val="4B5258"/>
              </a:buClr>
              <a:buSzPts val="1200"/>
              <a:buFont typeface="Inter Medium"/>
              <a:buChar char="-"/>
            </a:pPr>
            <a:r>
              <a:rPr lang="fr" sz="1200">
                <a:solidFill>
                  <a:srgbClr val="4B5258"/>
                </a:solidFill>
                <a:latin typeface="Inter Medium"/>
                <a:ea typeface="Inter Medium"/>
                <a:cs typeface="Inter Medium"/>
                <a:sym typeface="Inter Medium"/>
              </a:rPr>
              <a:t>The condition of the home (requires construction or not)</a:t>
            </a:r>
            <a:endParaRPr sz="1200">
              <a:solidFill>
                <a:srgbClr val="4B5258"/>
              </a:solidFill>
              <a:latin typeface="Inter Medium"/>
              <a:ea typeface="Inter Medium"/>
              <a:cs typeface="Inter Medium"/>
              <a:sym typeface="Inter Medium"/>
            </a:endParaRPr>
          </a:p>
          <a:p>
            <a:pPr indent="-304800" lvl="0" marL="457200" marR="0" rtl="0" algn="l">
              <a:lnSpc>
                <a:spcPct val="100000"/>
              </a:lnSpc>
              <a:spcBef>
                <a:spcPts val="0"/>
              </a:spcBef>
              <a:spcAft>
                <a:spcPts val="0"/>
              </a:spcAft>
              <a:buClr>
                <a:srgbClr val="4B5258"/>
              </a:buClr>
              <a:buSzPts val="1200"/>
              <a:buFont typeface="Inter Medium"/>
              <a:buChar char="-"/>
            </a:pPr>
            <a:r>
              <a:rPr lang="fr" sz="1200">
                <a:solidFill>
                  <a:srgbClr val="4B5258"/>
                </a:solidFill>
                <a:latin typeface="Inter Medium"/>
                <a:ea typeface="Inter Medium"/>
                <a:cs typeface="Inter Medium"/>
                <a:sym typeface="Inter Medium"/>
              </a:rPr>
              <a:t>Floor</a:t>
            </a:r>
            <a:endParaRPr sz="1200">
              <a:solidFill>
                <a:srgbClr val="4B5258"/>
              </a:solidFill>
              <a:latin typeface="Inter Medium"/>
              <a:ea typeface="Inter Medium"/>
              <a:cs typeface="Inter Medium"/>
              <a:sym typeface="Inter Medium"/>
            </a:endParaRPr>
          </a:p>
          <a:p>
            <a:pPr indent="-304800" lvl="0" marL="457200" marR="0" rtl="0" algn="l">
              <a:lnSpc>
                <a:spcPct val="100000"/>
              </a:lnSpc>
              <a:spcBef>
                <a:spcPts val="0"/>
              </a:spcBef>
              <a:spcAft>
                <a:spcPts val="0"/>
              </a:spcAft>
              <a:buClr>
                <a:srgbClr val="4B5258"/>
              </a:buClr>
              <a:buSzPts val="1200"/>
              <a:buFont typeface="Inter Medium"/>
              <a:buChar char="-"/>
            </a:pPr>
            <a:r>
              <a:rPr lang="fr" sz="1200">
                <a:solidFill>
                  <a:srgbClr val="4B5258"/>
                </a:solidFill>
                <a:latin typeface="Inter Medium"/>
                <a:ea typeface="Inter Medium"/>
                <a:cs typeface="Inter Medium"/>
                <a:sym typeface="Inter Medium"/>
              </a:rPr>
              <a:t>Balcony / Terrace</a:t>
            </a:r>
            <a:endParaRPr sz="1200">
              <a:solidFill>
                <a:srgbClr val="4B5258"/>
              </a:solidFill>
              <a:latin typeface="Inter Medium"/>
              <a:ea typeface="Inter Medium"/>
              <a:cs typeface="Inter Medium"/>
              <a:sym typeface="Inter Medium"/>
            </a:endParaRPr>
          </a:p>
          <a:p>
            <a:pPr indent="-304800" lvl="0" marL="457200" marR="0" rtl="0" algn="l">
              <a:lnSpc>
                <a:spcPct val="100000"/>
              </a:lnSpc>
              <a:spcBef>
                <a:spcPts val="0"/>
              </a:spcBef>
              <a:spcAft>
                <a:spcPts val="0"/>
              </a:spcAft>
              <a:buClr>
                <a:srgbClr val="4B5258"/>
              </a:buClr>
              <a:buSzPts val="1200"/>
              <a:buFont typeface="Inter Medium"/>
              <a:buChar char="-"/>
            </a:pPr>
            <a:r>
              <a:rPr lang="fr" sz="1200">
                <a:solidFill>
                  <a:srgbClr val="4B5258"/>
                </a:solidFill>
                <a:latin typeface="Inter Medium"/>
                <a:ea typeface="Inter Medium"/>
                <a:cs typeface="Inter Medium"/>
                <a:sym typeface="Inter Medium"/>
              </a:rPr>
              <a:t>View</a:t>
            </a:r>
            <a:endParaRPr sz="1200">
              <a:solidFill>
                <a:srgbClr val="4B5258"/>
              </a:solidFill>
              <a:latin typeface="Inter Medium"/>
              <a:ea typeface="Inter Medium"/>
              <a:cs typeface="Inter Medium"/>
              <a:sym typeface="Inter Medium"/>
            </a:endParaRPr>
          </a:p>
          <a:p>
            <a:pPr indent="-304800" lvl="0" marL="457200" marR="0" rtl="0" algn="l">
              <a:lnSpc>
                <a:spcPct val="100000"/>
              </a:lnSpc>
              <a:spcBef>
                <a:spcPts val="0"/>
              </a:spcBef>
              <a:spcAft>
                <a:spcPts val="0"/>
              </a:spcAft>
              <a:buClr>
                <a:srgbClr val="4B5258"/>
              </a:buClr>
              <a:buSzPts val="1200"/>
              <a:buFont typeface="Inter Medium"/>
              <a:buChar char="-"/>
            </a:pPr>
            <a:r>
              <a:rPr lang="fr" sz="1200">
                <a:solidFill>
                  <a:srgbClr val="4B5258"/>
                </a:solidFill>
                <a:latin typeface="Inter Medium"/>
                <a:ea typeface="Inter Medium"/>
                <a:cs typeface="Inter Medium"/>
                <a:sym typeface="Inter Medium"/>
              </a:rPr>
              <a:t>Negotiation</a:t>
            </a:r>
            <a:endParaRPr sz="1200">
              <a:solidFill>
                <a:srgbClr val="4B5258"/>
              </a:solidFill>
              <a:latin typeface="Inter Medium"/>
              <a:ea typeface="Inter Medium"/>
              <a:cs typeface="Inter Medium"/>
              <a:sym typeface="Inter Medium"/>
            </a:endParaRPr>
          </a:p>
          <a:p>
            <a:pPr indent="0" lvl="0" marL="0" marR="0" rtl="0" algn="l">
              <a:lnSpc>
                <a:spcPct val="100000"/>
              </a:lnSpc>
              <a:spcBef>
                <a:spcPts val="0"/>
              </a:spcBef>
              <a:spcAft>
                <a:spcPts val="0"/>
              </a:spcAft>
              <a:buNone/>
            </a:pPr>
            <a:r>
              <a:t/>
            </a:r>
            <a:endParaRPr sz="1200">
              <a:solidFill>
                <a:srgbClr val="4B5258"/>
              </a:solidFill>
              <a:latin typeface="Inter Medium"/>
              <a:ea typeface="Inter Medium"/>
              <a:cs typeface="Inter Medium"/>
              <a:sym typeface="Inter Medium"/>
            </a:endParaRPr>
          </a:p>
          <a:p>
            <a:pPr indent="0" lvl="0" marL="0" marR="0" rtl="0" algn="l">
              <a:lnSpc>
                <a:spcPct val="100000"/>
              </a:lnSpc>
              <a:spcBef>
                <a:spcPts val="0"/>
              </a:spcBef>
              <a:spcAft>
                <a:spcPts val="0"/>
              </a:spcAft>
              <a:buNone/>
            </a:pPr>
            <a:r>
              <a:rPr lang="fr" sz="1200">
                <a:solidFill>
                  <a:srgbClr val="4B5258"/>
                </a:solidFill>
                <a:latin typeface="Inter Medium"/>
                <a:ea typeface="Inter Medium"/>
                <a:cs typeface="Inter Medium"/>
                <a:sym typeface="Inter Medium"/>
              </a:rPr>
              <a:t>We believe those factor strongly affect the price and would be crucial to  improve our model. However, they are not part of the public data so we could contact notary offices, buy data from real estate players (such as </a:t>
            </a:r>
            <a:r>
              <a:rPr lang="fr" sz="1200">
                <a:solidFill>
                  <a:srgbClr val="4B5258"/>
                </a:solidFill>
                <a:latin typeface="Inter Medium"/>
                <a:ea typeface="Inter Medium"/>
                <a:cs typeface="Inter Medium"/>
                <a:sym typeface="Inter Medium"/>
              </a:rPr>
              <a:t>meilleursagents</a:t>
            </a:r>
            <a:r>
              <a:rPr lang="fr" sz="1200">
                <a:solidFill>
                  <a:srgbClr val="4B5258"/>
                </a:solidFill>
                <a:latin typeface="Inter Medium"/>
                <a:ea typeface="Inter Medium"/>
                <a:cs typeface="Inter Medium"/>
                <a:sym typeface="Inter Medium"/>
              </a:rPr>
              <a:t> etc.)</a:t>
            </a:r>
            <a:endParaRPr sz="1200">
              <a:solidFill>
                <a:srgbClr val="4B5258"/>
              </a:solidFill>
              <a:latin typeface="Inter Medium"/>
              <a:ea typeface="Inter Medium"/>
              <a:cs typeface="Inter Medium"/>
              <a:sym typeface="Inter Medium"/>
            </a:endParaRPr>
          </a:p>
        </p:txBody>
      </p:sp>
      <p:sp>
        <p:nvSpPr>
          <p:cNvPr id="300" name="Google Shape;300;p39"/>
          <p:cNvSpPr txBox="1"/>
          <p:nvPr/>
        </p:nvSpPr>
        <p:spPr>
          <a:xfrm>
            <a:off x="1237475" y="3771100"/>
            <a:ext cx="7653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200">
                <a:solidFill>
                  <a:srgbClr val="4B5258"/>
                </a:solidFill>
                <a:latin typeface="Inter Medium"/>
                <a:ea typeface="Inter Medium"/>
                <a:cs typeface="Inter Medium"/>
                <a:sym typeface="Inter Medium"/>
              </a:rPr>
              <a:t>While capturing 34% of price variance in a complex market like Paris, o</a:t>
            </a:r>
            <a:r>
              <a:rPr lang="fr" sz="1200">
                <a:solidFill>
                  <a:srgbClr val="4B5258"/>
                </a:solidFill>
                <a:highlight>
                  <a:srgbClr val="3FDAD2"/>
                </a:highlight>
                <a:latin typeface="Inter Medium"/>
                <a:ea typeface="Inter Medium"/>
                <a:cs typeface="Inter Medium"/>
                <a:sym typeface="Inter Medium"/>
              </a:rPr>
              <a:t>ur model serves as a powerful first-stage filter for investment opportunities</a:t>
            </a:r>
            <a:r>
              <a:rPr lang="fr" sz="1200">
                <a:solidFill>
                  <a:srgbClr val="4B5258"/>
                </a:solidFill>
                <a:latin typeface="Inter Medium"/>
                <a:ea typeface="Inter Medium"/>
                <a:cs typeface="Inter Medium"/>
                <a:sym typeface="Inter Medium"/>
              </a:rPr>
              <a:t>, requiring human expertise for final validation but significantly improving deal sourcing efficiency.</a:t>
            </a:r>
            <a:endParaRPr sz="1200">
              <a:solidFill>
                <a:srgbClr val="4B5258"/>
              </a:solidFill>
              <a:latin typeface="Inter Medium"/>
              <a:ea typeface="Inter Medium"/>
              <a:cs typeface="Inter Medium"/>
              <a:sym typeface="Inter Medium"/>
            </a:endParaRPr>
          </a:p>
        </p:txBody>
      </p:sp>
      <p:cxnSp>
        <p:nvCxnSpPr>
          <p:cNvPr id="301" name="Google Shape;301;p39"/>
          <p:cNvCxnSpPr/>
          <p:nvPr/>
        </p:nvCxnSpPr>
        <p:spPr>
          <a:xfrm flipH="1" rot="10800000">
            <a:off x="586075" y="4138438"/>
            <a:ext cx="454200" cy="4200"/>
          </a:xfrm>
          <a:prstGeom prst="straightConnector1">
            <a:avLst/>
          </a:prstGeom>
          <a:noFill/>
          <a:ln cap="flat" cmpd="sng" w="28575">
            <a:solidFill>
              <a:srgbClr val="3FDAD2"/>
            </a:solidFill>
            <a:prstDash val="solid"/>
            <a:round/>
            <a:headEnd len="med" w="med" type="none"/>
            <a:tailEnd len="med" w="med" type="triangle"/>
          </a:ln>
        </p:spPr>
      </p:cxnSp>
      <p:sp>
        <p:nvSpPr>
          <p:cNvPr id="302" name="Google Shape;302;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DBD0"/>
        </a:solidFill>
      </p:bgPr>
    </p:bg>
    <p:spTree>
      <p:nvGrpSpPr>
        <p:cNvPr id="306" name="Shape 306"/>
        <p:cNvGrpSpPr/>
        <p:nvPr/>
      </p:nvGrpSpPr>
      <p:grpSpPr>
        <a:xfrm>
          <a:off x="0" y="0"/>
          <a:ext cx="0" cy="0"/>
          <a:chOff x="0" y="0"/>
          <a:chExt cx="0" cy="0"/>
        </a:xfrm>
      </p:grpSpPr>
      <p:sp>
        <p:nvSpPr>
          <p:cNvPr id="307" name="Google Shape;307;p40"/>
          <p:cNvSpPr txBox="1"/>
          <p:nvPr>
            <p:ph idx="4294967295" type="ctrTitle"/>
          </p:nvPr>
        </p:nvSpPr>
        <p:spPr>
          <a:xfrm>
            <a:off x="1235600" y="1742168"/>
            <a:ext cx="5315100" cy="69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sz="5600">
                <a:solidFill>
                  <a:srgbClr val="0E3449"/>
                </a:solidFill>
                <a:latin typeface="Inter"/>
                <a:ea typeface="Inter"/>
                <a:cs typeface="Inter"/>
                <a:sym typeface="Inter"/>
              </a:rPr>
              <a:t>Thanks! </a:t>
            </a:r>
            <a:endParaRPr b="1" sz="5600">
              <a:solidFill>
                <a:srgbClr val="0E3449"/>
              </a:solidFill>
              <a:latin typeface="Inter"/>
              <a:ea typeface="Inter"/>
              <a:cs typeface="Inter"/>
              <a:sym typeface="Inter"/>
            </a:endParaRPr>
          </a:p>
        </p:txBody>
      </p:sp>
      <p:pic>
        <p:nvPicPr>
          <p:cNvPr id="308" name="Google Shape;308;p40"/>
          <p:cNvPicPr preferRelativeResize="0"/>
          <p:nvPr/>
        </p:nvPicPr>
        <p:blipFill>
          <a:blip r:embed="rId3">
            <a:alphaModFix/>
          </a:blip>
          <a:stretch>
            <a:fillRect/>
          </a:stretch>
        </p:blipFill>
        <p:spPr>
          <a:xfrm>
            <a:off x="3918625" y="3006625"/>
            <a:ext cx="4599299" cy="2136876"/>
          </a:xfrm>
          <a:prstGeom prst="rect">
            <a:avLst/>
          </a:prstGeom>
          <a:noFill/>
          <a:ln>
            <a:noFill/>
          </a:ln>
        </p:spPr>
      </p:pic>
      <p:pic>
        <p:nvPicPr>
          <p:cNvPr id="309" name="Google Shape;309;p40"/>
          <p:cNvPicPr preferRelativeResize="0"/>
          <p:nvPr/>
        </p:nvPicPr>
        <p:blipFill>
          <a:blip r:embed="rId4">
            <a:alphaModFix/>
          </a:blip>
          <a:stretch>
            <a:fillRect/>
          </a:stretch>
        </p:blipFill>
        <p:spPr>
          <a:xfrm>
            <a:off x="463375" y="482852"/>
            <a:ext cx="576900" cy="385904"/>
          </a:xfrm>
          <a:prstGeom prst="rect">
            <a:avLst/>
          </a:prstGeom>
          <a:noFill/>
          <a:ln>
            <a:noFill/>
          </a:ln>
        </p:spPr>
      </p:pic>
      <p:sp>
        <p:nvSpPr>
          <p:cNvPr id="310" name="Google Shape;310;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idx="4294967295" type="ctrTitle"/>
          </p:nvPr>
        </p:nvSpPr>
        <p:spPr>
          <a:xfrm>
            <a:off x="1192664" y="403309"/>
            <a:ext cx="5315100" cy="53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500">
                <a:solidFill>
                  <a:srgbClr val="0E3449"/>
                </a:solidFill>
                <a:latin typeface="Inter SemiBold"/>
                <a:ea typeface="Inter SemiBold"/>
                <a:cs typeface="Inter SemiBold"/>
                <a:sym typeface="Inter SemiBold"/>
              </a:rPr>
              <a:t>Why we are doing this project</a:t>
            </a:r>
            <a:endParaRPr sz="2500">
              <a:solidFill>
                <a:srgbClr val="0E3449"/>
              </a:solidFill>
              <a:latin typeface="Inter SemiBold"/>
              <a:ea typeface="Inter SemiBold"/>
              <a:cs typeface="Inter SemiBold"/>
              <a:sym typeface="Inter SemiBold"/>
            </a:endParaRPr>
          </a:p>
        </p:txBody>
      </p:sp>
      <p:sp>
        <p:nvSpPr>
          <p:cNvPr id="73" name="Google Shape;73;p15"/>
          <p:cNvSpPr txBox="1"/>
          <p:nvPr>
            <p:ph idx="4294967295" type="ctrTitle"/>
          </p:nvPr>
        </p:nvSpPr>
        <p:spPr>
          <a:xfrm>
            <a:off x="1182450" y="2762700"/>
            <a:ext cx="7557000" cy="15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700">
                <a:solidFill>
                  <a:srgbClr val="4B5258"/>
                </a:solidFill>
                <a:latin typeface="Inter Medium"/>
                <a:ea typeface="Inter Medium"/>
                <a:cs typeface="Inter Medium"/>
                <a:sym typeface="Inter Medium"/>
              </a:rPr>
              <a:t>🎯 </a:t>
            </a:r>
            <a:r>
              <a:rPr b="1" lang="fr" sz="1700" u="sng">
                <a:solidFill>
                  <a:srgbClr val="4B5258"/>
                </a:solidFill>
                <a:latin typeface="Inter"/>
                <a:ea typeface="Inter"/>
                <a:cs typeface="Inter"/>
                <a:sym typeface="Inter"/>
              </a:rPr>
              <a:t>Our approach</a:t>
            </a:r>
            <a:endParaRPr b="1" sz="1700" u="sng">
              <a:solidFill>
                <a:srgbClr val="4B5258"/>
              </a:solidFill>
              <a:latin typeface="Inter"/>
              <a:ea typeface="Inter"/>
              <a:cs typeface="Inter"/>
              <a:sym typeface="Inter"/>
            </a:endParaRPr>
          </a:p>
          <a:p>
            <a:pPr indent="0" lvl="0" marL="0" rtl="0" algn="l">
              <a:spcBef>
                <a:spcPts val="0"/>
              </a:spcBef>
              <a:spcAft>
                <a:spcPts val="0"/>
              </a:spcAft>
              <a:buNone/>
            </a:pPr>
            <a:r>
              <a:t/>
            </a:r>
            <a:endParaRPr b="1" sz="1700" u="sng">
              <a:solidFill>
                <a:srgbClr val="4B5258"/>
              </a:solidFill>
              <a:latin typeface="Inter"/>
              <a:ea typeface="Inter"/>
              <a:cs typeface="Inter"/>
              <a:sym typeface="Inter"/>
            </a:endParaRPr>
          </a:p>
          <a:p>
            <a:pPr indent="0" lvl="0" marL="0" rtl="0" algn="l">
              <a:spcBef>
                <a:spcPts val="0"/>
              </a:spcBef>
              <a:spcAft>
                <a:spcPts val="0"/>
              </a:spcAft>
              <a:buNone/>
            </a:pPr>
            <a:r>
              <a:rPr lang="fr" sz="1700"/>
              <a:t>We use </a:t>
            </a:r>
            <a:r>
              <a:rPr b="1" lang="fr" sz="1700"/>
              <a:t>machine learning</a:t>
            </a:r>
            <a:r>
              <a:rPr lang="fr" sz="1700"/>
              <a:t> to estimate the </a:t>
            </a:r>
            <a:r>
              <a:rPr b="1" lang="fr" sz="1700"/>
              <a:t>fair market value</a:t>
            </a:r>
            <a:r>
              <a:rPr lang="fr" sz="1700"/>
              <a:t> of properties in Paris based on DVF transaction data (2020–2024), and compare it to current prices to flag potential investment opportunities.</a:t>
            </a:r>
            <a:endParaRPr sz="2300">
              <a:solidFill>
                <a:srgbClr val="4B5258"/>
              </a:solidFill>
              <a:latin typeface="Inter Medium"/>
              <a:ea typeface="Inter Medium"/>
              <a:cs typeface="Inter Medium"/>
              <a:sym typeface="Inter Medium"/>
            </a:endParaRPr>
          </a:p>
        </p:txBody>
      </p:sp>
      <p:pic>
        <p:nvPicPr>
          <p:cNvPr id="74" name="Google Shape;74;p15"/>
          <p:cNvPicPr preferRelativeResize="0"/>
          <p:nvPr/>
        </p:nvPicPr>
        <p:blipFill>
          <a:blip r:embed="rId3">
            <a:alphaModFix/>
          </a:blip>
          <a:stretch>
            <a:fillRect/>
          </a:stretch>
        </p:blipFill>
        <p:spPr>
          <a:xfrm>
            <a:off x="463375" y="482852"/>
            <a:ext cx="576900" cy="385904"/>
          </a:xfrm>
          <a:prstGeom prst="rect">
            <a:avLst/>
          </a:prstGeom>
          <a:noFill/>
          <a:ln>
            <a:noFill/>
          </a:ln>
        </p:spPr>
      </p:pic>
      <p:sp>
        <p:nvSpPr>
          <p:cNvPr id="75" name="Google Shape;75;p15"/>
          <p:cNvSpPr/>
          <p:nvPr/>
        </p:nvSpPr>
        <p:spPr>
          <a:xfrm>
            <a:off x="0" y="4784000"/>
            <a:ext cx="9144000" cy="251400"/>
          </a:xfrm>
          <a:prstGeom prst="rect">
            <a:avLst/>
          </a:prstGeom>
          <a:solidFill>
            <a:srgbClr val="C3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76" name="Google Shape;76;p15"/>
          <p:cNvSpPr txBox="1"/>
          <p:nvPr/>
        </p:nvSpPr>
        <p:spPr>
          <a:xfrm>
            <a:off x="1182450" y="1172550"/>
            <a:ext cx="7557000" cy="1493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None/>
            </a:pPr>
            <a:r>
              <a:rPr lang="fr" sz="1700">
                <a:solidFill>
                  <a:srgbClr val="4B5258"/>
                </a:solidFill>
                <a:latin typeface="Inter Medium"/>
                <a:ea typeface="Inter Medium"/>
                <a:cs typeface="Inter Medium"/>
                <a:sym typeface="Inter Medium"/>
              </a:rPr>
              <a:t>🤔 </a:t>
            </a:r>
            <a:r>
              <a:rPr b="1" lang="fr" sz="1700" u="sng">
                <a:solidFill>
                  <a:srgbClr val="4B5258"/>
                </a:solidFill>
                <a:latin typeface="Inter"/>
                <a:ea typeface="Inter"/>
                <a:cs typeface="Inter"/>
                <a:sym typeface="Inter"/>
              </a:rPr>
              <a:t>The problem</a:t>
            </a:r>
            <a:endParaRPr b="1" sz="1700" u="sng">
              <a:solidFill>
                <a:srgbClr val="4B5258"/>
              </a:solidFill>
              <a:latin typeface="Inter"/>
              <a:ea typeface="Inter"/>
              <a:cs typeface="Inter"/>
              <a:sym typeface="Inter"/>
            </a:endParaRPr>
          </a:p>
          <a:p>
            <a:pPr indent="0" lvl="0" marL="0" marR="0" rtl="0" algn="l">
              <a:lnSpc>
                <a:spcPct val="100000"/>
              </a:lnSpc>
              <a:spcBef>
                <a:spcPts val="0"/>
              </a:spcBef>
              <a:spcAft>
                <a:spcPts val="0"/>
              </a:spcAft>
              <a:buNone/>
            </a:pPr>
            <a:r>
              <a:t/>
            </a:r>
            <a:endParaRPr b="1" sz="1700" u="sng">
              <a:solidFill>
                <a:srgbClr val="4B5258"/>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lang="fr" sz="1700">
                <a:solidFill>
                  <a:schemeClr val="dk1"/>
                </a:solidFill>
              </a:rPr>
              <a:t>Real estate investors in Paris face a major challenge:</a:t>
            </a:r>
            <a:endParaRPr sz="1700">
              <a:solidFill>
                <a:schemeClr val="dk1"/>
              </a:solidFill>
            </a:endParaRPr>
          </a:p>
          <a:p>
            <a:pPr indent="0" lvl="0" marL="0" marR="0" rtl="0" algn="l">
              <a:lnSpc>
                <a:spcPct val="100000"/>
              </a:lnSpc>
              <a:spcBef>
                <a:spcPts val="0"/>
              </a:spcBef>
              <a:spcAft>
                <a:spcPts val="0"/>
              </a:spcAft>
              <a:buNone/>
            </a:pPr>
            <a:r>
              <a:rPr lang="fr" sz="1700">
                <a:solidFill>
                  <a:schemeClr val="dk1"/>
                </a:solidFill>
              </a:rPr>
              <a:t>they lack </a:t>
            </a:r>
            <a:r>
              <a:rPr b="1" lang="fr" sz="1700">
                <a:solidFill>
                  <a:schemeClr val="dk1"/>
                </a:solidFill>
              </a:rPr>
              <a:t>automated and reliable tools</a:t>
            </a:r>
            <a:r>
              <a:rPr lang="fr" sz="1700">
                <a:solidFill>
                  <a:schemeClr val="dk1"/>
                </a:solidFill>
              </a:rPr>
              <a:t> to identify properties that are </a:t>
            </a:r>
            <a:r>
              <a:rPr b="1" lang="fr" sz="1700">
                <a:solidFill>
                  <a:schemeClr val="dk1"/>
                </a:solidFill>
              </a:rPr>
              <a:t>undervalued relative to market trends</a:t>
            </a:r>
            <a:r>
              <a:rPr lang="fr" sz="1700">
                <a:solidFill>
                  <a:schemeClr val="dk1"/>
                </a:solidFill>
              </a:rPr>
              <a:t>.</a:t>
            </a:r>
            <a:endParaRPr sz="2300">
              <a:solidFill>
                <a:srgbClr val="4B5258"/>
              </a:solidFill>
              <a:latin typeface="Inter Medium"/>
              <a:ea typeface="Inter Medium"/>
              <a:cs typeface="Inter Medium"/>
              <a:sym typeface="Inter Medium"/>
            </a:endParaRPr>
          </a:p>
        </p:txBody>
      </p:sp>
      <p:sp>
        <p:nvSpPr>
          <p:cNvPr id="77" name="Google Shape;77;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idx="4294967295" type="ctrTitle"/>
          </p:nvPr>
        </p:nvSpPr>
        <p:spPr>
          <a:xfrm>
            <a:off x="1192664" y="403309"/>
            <a:ext cx="5315100" cy="53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500">
                <a:solidFill>
                  <a:srgbClr val="0E3449"/>
                </a:solidFill>
                <a:latin typeface="Inter SemiBold"/>
                <a:ea typeface="Inter SemiBold"/>
                <a:cs typeface="Inter SemiBold"/>
                <a:sym typeface="Inter SemiBold"/>
              </a:rPr>
              <a:t>Project steps</a:t>
            </a:r>
            <a:endParaRPr sz="2500">
              <a:solidFill>
                <a:srgbClr val="0E3449"/>
              </a:solidFill>
              <a:latin typeface="Inter SemiBold"/>
              <a:ea typeface="Inter SemiBold"/>
              <a:cs typeface="Inter SemiBold"/>
              <a:sym typeface="Inter SemiBold"/>
            </a:endParaRPr>
          </a:p>
        </p:txBody>
      </p:sp>
      <p:pic>
        <p:nvPicPr>
          <p:cNvPr id="83" name="Google Shape;83;p16"/>
          <p:cNvPicPr preferRelativeResize="0"/>
          <p:nvPr/>
        </p:nvPicPr>
        <p:blipFill>
          <a:blip r:embed="rId3">
            <a:alphaModFix/>
          </a:blip>
          <a:stretch>
            <a:fillRect/>
          </a:stretch>
        </p:blipFill>
        <p:spPr>
          <a:xfrm>
            <a:off x="463375" y="482852"/>
            <a:ext cx="576900" cy="385904"/>
          </a:xfrm>
          <a:prstGeom prst="rect">
            <a:avLst/>
          </a:prstGeom>
          <a:noFill/>
          <a:ln>
            <a:noFill/>
          </a:ln>
        </p:spPr>
      </p:pic>
      <p:sp>
        <p:nvSpPr>
          <p:cNvPr id="84" name="Google Shape;84;p16"/>
          <p:cNvSpPr/>
          <p:nvPr/>
        </p:nvSpPr>
        <p:spPr>
          <a:xfrm>
            <a:off x="0" y="4784000"/>
            <a:ext cx="9144000" cy="251400"/>
          </a:xfrm>
          <a:prstGeom prst="rect">
            <a:avLst/>
          </a:prstGeom>
          <a:solidFill>
            <a:srgbClr val="C3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85" name="Google Shape;85;p16"/>
          <p:cNvSpPr txBox="1"/>
          <p:nvPr/>
        </p:nvSpPr>
        <p:spPr>
          <a:xfrm>
            <a:off x="1182450" y="1172550"/>
            <a:ext cx="7557000" cy="2016300"/>
          </a:xfrm>
          <a:prstGeom prst="rect">
            <a:avLst/>
          </a:prstGeom>
          <a:noFill/>
          <a:ln>
            <a:noFill/>
          </a:ln>
        </p:spPr>
        <p:txBody>
          <a:bodyPr anchorCtr="0" anchor="ctr" bIns="91425" lIns="91425" spcFirstLastPara="1" rIns="91425" wrap="square" tIns="91425">
            <a:spAutoFit/>
          </a:bodyPr>
          <a:lstStyle/>
          <a:p>
            <a:pPr indent="-336550" lvl="0" marL="457200" marR="0" rtl="0" algn="l">
              <a:lnSpc>
                <a:spcPct val="100000"/>
              </a:lnSpc>
              <a:spcBef>
                <a:spcPts val="0"/>
              </a:spcBef>
              <a:spcAft>
                <a:spcPts val="0"/>
              </a:spcAft>
              <a:buClr>
                <a:srgbClr val="4B5258"/>
              </a:buClr>
              <a:buSzPts val="1700"/>
              <a:buFont typeface="Inter Medium"/>
              <a:buAutoNum type="arabicPeriod"/>
            </a:pPr>
            <a:r>
              <a:rPr lang="fr" sz="1700">
                <a:solidFill>
                  <a:srgbClr val="4B5258"/>
                </a:solidFill>
                <a:latin typeface="Inter Medium"/>
                <a:ea typeface="Inter Medium"/>
                <a:cs typeface="Inter Medium"/>
                <a:sym typeface="Inter Medium"/>
              </a:rPr>
              <a:t>Find the appropriate DB</a:t>
            </a:r>
            <a:endParaRPr sz="1700">
              <a:solidFill>
                <a:srgbClr val="4B5258"/>
              </a:solidFill>
              <a:latin typeface="Inter Medium"/>
              <a:ea typeface="Inter Medium"/>
              <a:cs typeface="Inter Medium"/>
              <a:sym typeface="Inter Medium"/>
            </a:endParaRPr>
          </a:p>
          <a:p>
            <a:pPr indent="-336550" lvl="0" marL="457200" marR="0" rtl="0" algn="l">
              <a:lnSpc>
                <a:spcPct val="100000"/>
              </a:lnSpc>
              <a:spcBef>
                <a:spcPts val="0"/>
              </a:spcBef>
              <a:spcAft>
                <a:spcPts val="0"/>
              </a:spcAft>
              <a:buClr>
                <a:srgbClr val="4B5258"/>
              </a:buClr>
              <a:buSzPts val="1700"/>
              <a:buFont typeface="Inter Medium"/>
              <a:buAutoNum type="arabicPeriod"/>
            </a:pPr>
            <a:r>
              <a:rPr lang="fr" sz="1700">
                <a:solidFill>
                  <a:srgbClr val="4B5258"/>
                </a:solidFill>
                <a:latin typeface="Inter Medium"/>
                <a:ea typeface="Inter Medium"/>
                <a:cs typeface="Inter Medium"/>
                <a:sym typeface="Inter Medium"/>
              </a:rPr>
              <a:t>DB concatenation, cleaning &amp; EDA</a:t>
            </a:r>
            <a:endParaRPr sz="1700">
              <a:solidFill>
                <a:srgbClr val="4B5258"/>
              </a:solidFill>
              <a:latin typeface="Inter Medium"/>
              <a:ea typeface="Inter Medium"/>
              <a:cs typeface="Inter Medium"/>
              <a:sym typeface="Inter Medium"/>
            </a:endParaRPr>
          </a:p>
          <a:p>
            <a:pPr indent="-336550" lvl="0" marL="457200" marR="0" rtl="0" algn="l">
              <a:lnSpc>
                <a:spcPct val="100000"/>
              </a:lnSpc>
              <a:spcBef>
                <a:spcPts val="0"/>
              </a:spcBef>
              <a:spcAft>
                <a:spcPts val="0"/>
              </a:spcAft>
              <a:buClr>
                <a:srgbClr val="4B5258"/>
              </a:buClr>
              <a:buSzPts val="1700"/>
              <a:buFont typeface="Inter Medium"/>
              <a:buAutoNum type="arabicPeriod"/>
            </a:pPr>
            <a:r>
              <a:rPr lang="fr" sz="1700">
                <a:solidFill>
                  <a:srgbClr val="4B5258"/>
                </a:solidFill>
                <a:latin typeface="Inter Medium"/>
                <a:ea typeface="Inter Medium"/>
                <a:cs typeface="Inter Medium"/>
                <a:sym typeface="Inter Medium"/>
              </a:rPr>
              <a:t>Run basic models (linear regression &amp; RF)</a:t>
            </a:r>
            <a:endParaRPr sz="1700">
              <a:solidFill>
                <a:srgbClr val="4B5258"/>
              </a:solidFill>
              <a:latin typeface="Inter Medium"/>
              <a:ea typeface="Inter Medium"/>
              <a:cs typeface="Inter Medium"/>
              <a:sym typeface="Inter Medium"/>
            </a:endParaRPr>
          </a:p>
          <a:p>
            <a:pPr indent="-336550" lvl="0" marL="457200" marR="0" rtl="0" algn="l">
              <a:lnSpc>
                <a:spcPct val="100000"/>
              </a:lnSpc>
              <a:spcBef>
                <a:spcPts val="0"/>
              </a:spcBef>
              <a:spcAft>
                <a:spcPts val="0"/>
              </a:spcAft>
              <a:buClr>
                <a:srgbClr val="4B5258"/>
              </a:buClr>
              <a:buSzPts val="1700"/>
              <a:buFont typeface="Inter Medium"/>
              <a:buAutoNum type="arabicPeriod"/>
            </a:pPr>
            <a:r>
              <a:rPr lang="fr" sz="1700">
                <a:solidFill>
                  <a:srgbClr val="4B5258"/>
                </a:solidFill>
                <a:latin typeface="Inter Medium"/>
                <a:ea typeface="Inter Medium"/>
                <a:cs typeface="Inter Medium"/>
                <a:sym typeface="Inter Medium"/>
              </a:rPr>
              <a:t>Enrich the DB </a:t>
            </a:r>
            <a:endParaRPr sz="1700">
              <a:solidFill>
                <a:srgbClr val="4B5258"/>
              </a:solidFill>
              <a:latin typeface="Inter Medium"/>
              <a:ea typeface="Inter Medium"/>
              <a:cs typeface="Inter Medium"/>
              <a:sym typeface="Inter Medium"/>
            </a:endParaRPr>
          </a:p>
          <a:p>
            <a:pPr indent="-336550" lvl="0" marL="457200" marR="0" rtl="0" algn="l">
              <a:lnSpc>
                <a:spcPct val="100000"/>
              </a:lnSpc>
              <a:spcBef>
                <a:spcPts val="0"/>
              </a:spcBef>
              <a:spcAft>
                <a:spcPts val="0"/>
              </a:spcAft>
              <a:buClr>
                <a:srgbClr val="4B5258"/>
              </a:buClr>
              <a:buSzPts val="1700"/>
              <a:buFont typeface="Inter Medium"/>
              <a:buAutoNum type="arabicPeriod"/>
            </a:pPr>
            <a:r>
              <a:rPr lang="fr" sz="1700">
                <a:solidFill>
                  <a:srgbClr val="4B5258"/>
                </a:solidFill>
                <a:latin typeface="Inter Medium"/>
                <a:ea typeface="Inter Medium"/>
                <a:cs typeface="Inter Medium"/>
                <a:sym typeface="Inter Medium"/>
              </a:rPr>
              <a:t>Final models run on DB enriched (logs on mlflow)</a:t>
            </a:r>
            <a:endParaRPr sz="1700">
              <a:solidFill>
                <a:srgbClr val="4B5258"/>
              </a:solidFill>
              <a:latin typeface="Inter Medium"/>
              <a:ea typeface="Inter Medium"/>
              <a:cs typeface="Inter Medium"/>
              <a:sym typeface="Inter Medium"/>
            </a:endParaRPr>
          </a:p>
          <a:p>
            <a:pPr indent="-336550" lvl="0" marL="457200" marR="0" rtl="0" algn="l">
              <a:lnSpc>
                <a:spcPct val="100000"/>
              </a:lnSpc>
              <a:spcBef>
                <a:spcPts val="0"/>
              </a:spcBef>
              <a:spcAft>
                <a:spcPts val="0"/>
              </a:spcAft>
              <a:buClr>
                <a:srgbClr val="4B5258"/>
              </a:buClr>
              <a:buSzPts val="1700"/>
              <a:buFont typeface="Inter Medium"/>
              <a:buAutoNum type="arabicPeriod"/>
            </a:pPr>
            <a:r>
              <a:rPr lang="fr" sz="1700">
                <a:solidFill>
                  <a:srgbClr val="4B5258"/>
                </a:solidFill>
                <a:latin typeface="Inter Medium"/>
                <a:ea typeface="Inter Medium"/>
                <a:cs typeface="Inter Medium"/>
                <a:sym typeface="Inter Medium"/>
              </a:rPr>
              <a:t>Streamlit dashboard </a:t>
            </a:r>
            <a:endParaRPr sz="1700">
              <a:solidFill>
                <a:srgbClr val="4B5258"/>
              </a:solidFill>
              <a:latin typeface="Inter Medium"/>
              <a:ea typeface="Inter Medium"/>
              <a:cs typeface="Inter Medium"/>
              <a:sym typeface="Inter Medium"/>
            </a:endParaRPr>
          </a:p>
          <a:p>
            <a:pPr indent="-336550" lvl="0" marL="457200" marR="0" rtl="0" algn="l">
              <a:lnSpc>
                <a:spcPct val="100000"/>
              </a:lnSpc>
              <a:spcBef>
                <a:spcPts val="0"/>
              </a:spcBef>
              <a:spcAft>
                <a:spcPts val="0"/>
              </a:spcAft>
              <a:buClr>
                <a:srgbClr val="4B5258"/>
              </a:buClr>
              <a:buSzPts val="1700"/>
              <a:buFont typeface="Inter Medium"/>
              <a:buAutoNum type="arabicPeriod"/>
            </a:pPr>
            <a:r>
              <a:rPr lang="fr" sz="1700">
                <a:solidFill>
                  <a:srgbClr val="4B5258"/>
                </a:solidFill>
                <a:latin typeface="Inter Medium"/>
                <a:ea typeface="Inter Medium"/>
                <a:cs typeface="Inter Medium"/>
                <a:sym typeface="Inter Medium"/>
              </a:rPr>
              <a:t>Test our model on live real estate listings</a:t>
            </a:r>
            <a:endParaRPr sz="1700">
              <a:solidFill>
                <a:srgbClr val="4B5258"/>
              </a:solidFill>
              <a:latin typeface="Inter Medium"/>
              <a:ea typeface="Inter Medium"/>
              <a:cs typeface="Inter Medium"/>
              <a:sym typeface="Inter Medium"/>
            </a:endParaRPr>
          </a:p>
        </p:txBody>
      </p:sp>
      <p:sp>
        <p:nvSpPr>
          <p:cNvPr id="86" name="Google Shape;8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F4FF"/>
        </a:solidFill>
      </p:bgPr>
    </p:bg>
    <p:spTree>
      <p:nvGrpSpPr>
        <p:cNvPr id="90" name="Shape 90"/>
        <p:cNvGrpSpPr/>
        <p:nvPr/>
      </p:nvGrpSpPr>
      <p:grpSpPr>
        <a:xfrm>
          <a:off x="0" y="0"/>
          <a:ext cx="0" cy="0"/>
          <a:chOff x="0" y="0"/>
          <a:chExt cx="0" cy="0"/>
        </a:xfrm>
      </p:grpSpPr>
      <p:sp>
        <p:nvSpPr>
          <p:cNvPr id="91" name="Google Shape;91;p17"/>
          <p:cNvSpPr txBox="1"/>
          <p:nvPr>
            <p:ph idx="4294967295" type="ctrTitle"/>
          </p:nvPr>
        </p:nvSpPr>
        <p:spPr>
          <a:xfrm>
            <a:off x="1040272" y="1702750"/>
            <a:ext cx="5315100" cy="13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sz="4500">
                <a:solidFill>
                  <a:srgbClr val="0E3449"/>
                </a:solidFill>
                <a:latin typeface="Inter"/>
                <a:ea typeface="Inter"/>
                <a:cs typeface="Inter"/>
                <a:sym typeface="Inter"/>
              </a:rPr>
              <a:t>The Database</a:t>
            </a:r>
            <a:endParaRPr b="1" sz="4500">
              <a:solidFill>
                <a:srgbClr val="0E3449"/>
              </a:solidFill>
              <a:latin typeface="Inter"/>
              <a:ea typeface="Inter"/>
              <a:cs typeface="Inter"/>
              <a:sym typeface="Inter"/>
            </a:endParaRPr>
          </a:p>
          <a:p>
            <a:pPr indent="0" lvl="0" marL="0" rtl="0" algn="l">
              <a:spcBef>
                <a:spcPts val="0"/>
              </a:spcBef>
              <a:spcAft>
                <a:spcPts val="0"/>
              </a:spcAft>
              <a:buNone/>
            </a:pPr>
            <a:r>
              <a:t/>
            </a:r>
            <a:endParaRPr b="1" sz="4500">
              <a:solidFill>
                <a:srgbClr val="0E3449"/>
              </a:solidFill>
              <a:latin typeface="Inter"/>
              <a:ea typeface="Inter"/>
              <a:cs typeface="Inter"/>
              <a:sym typeface="Inter"/>
            </a:endParaRPr>
          </a:p>
        </p:txBody>
      </p:sp>
      <p:pic>
        <p:nvPicPr>
          <p:cNvPr id="92" name="Google Shape;92;p17"/>
          <p:cNvPicPr preferRelativeResize="0"/>
          <p:nvPr/>
        </p:nvPicPr>
        <p:blipFill>
          <a:blip r:embed="rId3">
            <a:alphaModFix/>
          </a:blip>
          <a:stretch>
            <a:fillRect/>
          </a:stretch>
        </p:blipFill>
        <p:spPr>
          <a:xfrm>
            <a:off x="463375" y="482852"/>
            <a:ext cx="576900" cy="385904"/>
          </a:xfrm>
          <a:prstGeom prst="rect">
            <a:avLst/>
          </a:prstGeom>
          <a:noFill/>
          <a:ln>
            <a:noFill/>
          </a:ln>
        </p:spPr>
      </p:pic>
      <p:sp>
        <p:nvSpPr>
          <p:cNvPr id="93" name="Google Shape;93;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idx="4294967295" type="ctrTitle"/>
          </p:nvPr>
        </p:nvSpPr>
        <p:spPr>
          <a:xfrm>
            <a:off x="1192664" y="403309"/>
            <a:ext cx="5315100" cy="53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500">
                <a:solidFill>
                  <a:srgbClr val="0E3449"/>
                </a:solidFill>
                <a:latin typeface="Inter SemiBold"/>
                <a:ea typeface="Inter SemiBold"/>
                <a:cs typeface="Inter SemiBold"/>
                <a:sym typeface="Inter SemiBold"/>
              </a:rPr>
              <a:t>The DVF French Database</a:t>
            </a:r>
            <a:endParaRPr sz="2500">
              <a:solidFill>
                <a:srgbClr val="0E3449"/>
              </a:solidFill>
              <a:latin typeface="Inter SemiBold"/>
              <a:ea typeface="Inter SemiBold"/>
              <a:cs typeface="Inter SemiBold"/>
              <a:sym typeface="Inter SemiBold"/>
            </a:endParaRPr>
          </a:p>
        </p:txBody>
      </p:sp>
      <p:pic>
        <p:nvPicPr>
          <p:cNvPr id="99" name="Google Shape;99;p18"/>
          <p:cNvPicPr preferRelativeResize="0"/>
          <p:nvPr/>
        </p:nvPicPr>
        <p:blipFill>
          <a:blip r:embed="rId3">
            <a:alphaModFix/>
          </a:blip>
          <a:stretch>
            <a:fillRect/>
          </a:stretch>
        </p:blipFill>
        <p:spPr>
          <a:xfrm>
            <a:off x="463375" y="482852"/>
            <a:ext cx="576900" cy="385904"/>
          </a:xfrm>
          <a:prstGeom prst="rect">
            <a:avLst/>
          </a:prstGeom>
          <a:noFill/>
          <a:ln>
            <a:noFill/>
          </a:ln>
        </p:spPr>
      </p:pic>
      <p:sp>
        <p:nvSpPr>
          <p:cNvPr id="100" name="Google Shape;100;p18"/>
          <p:cNvSpPr/>
          <p:nvPr/>
        </p:nvSpPr>
        <p:spPr>
          <a:xfrm>
            <a:off x="0" y="4784000"/>
            <a:ext cx="9144000" cy="251400"/>
          </a:xfrm>
          <a:prstGeom prst="rect">
            <a:avLst/>
          </a:prstGeom>
          <a:solidFill>
            <a:srgbClr val="C3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101" name="Google Shape;101;p18"/>
          <p:cNvSpPr txBox="1"/>
          <p:nvPr/>
        </p:nvSpPr>
        <p:spPr>
          <a:xfrm>
            <a:off x="1192675" y="1255625"/>
            <a:ext cx="7557000" cy="1650000"/>
          </a:xfrm>
          <a:prstGeom prst="rect">
            <a:avLst/>
          </a:prstGeom>
          <a:noFill/>
          <a:ln>
            <a:noFill/>
          </a:ln>
        </p:spPr>
        <p:txBody>
          <a:bodyPr anchorCtr="0" anchor="ctr" bIns="91425" lIns="91425" spcFirstLastPara="1" rIns="91425" wrap="square" tIns="91425">
            <a:spAutoFit/>
          </a:bodyPr>
          <a:lstStyle/>
          <a:p>
            <a:pPr indent="-336550" lvl="0" marL="457200" rtl="0" algn="l">
              <a:lnSpc>
                <a:spcPct val="115000"/>
              </a:lnSpc>
              <a:spcBef>
                <a:spcPts val="1200"/>
              </a:spcBef>
              <a:spcAft>
                <a:spcPts val="0"/>
              </a:spcAft>
              <a:buClr>
                <a:schemeClr val="dk1"/>
              </a:buClr>
              <a:buSzPts val="1700"/>
              <a:buChar char="●"/>
            </a:pPr>
            <a:r>
              <a:rPr b="1" lang="fr" sz="1700">
                <a:solidFill>
                  <a:schemeClr val="dk1"/>
                </a:solidFill>
                <a:latin typeface="Inter"/>
                <a:ea typeface="Inter"/>
                <a:cs typeface="Inter"/>
                <a:sym typeface="Inter"/>
              </a:rPr>
              <a:t>DVF DATA OVERVIEW </a:t>
            </a:r>
            <a:endParaRPr b="1" sz="1700">
              <a:solidFill>
                <a:schemeClr val="dk1"/>
              </a:solidFill>
              <a:latin typeface="Inter"/>
              <a:ea typeface="Inter"/>
              <a:cs typeface="Inter"/>
              <a:sym typeface="Inter"/>
            </a:endParaRPr>
          </a:p>
          <a:p>
            <a:pPr indent="-336550" lvl="0" marL="457200" rtl="0" algn="l">
              <a:lnSpc>
                <a:spcPct val="115000"/>
              </a:lnSpc>
              <a:spcBef>
                <a:spcPts val="0"/>
              </a:spcBef>
              <a:spcAft>
                <a:spcPts val="0"/>
              </a:spcAft>
              <a:buClr>
                <a:schemeClr val="dk1"/>
              </a:buClr>
              <a:buSzPts val="1700"/>
              <a:buChar char="●"/>
            </a:pPr>
            <a:r>
              <a:rPr b="1" lang="fr" sz="1700">
                <a:solidFill>
                  <a:schemeClr val="dk1"/>
                </a:solidFill>
                <a:latin typeface="Inter"/>
                <a:ea typeface="Inter"/>
                <a:cs typeface="Inter"/>
                <a:sym typeface="Inter"/>
              </a:rPr>
              <a:t>137,917 transactions (2020-2024) </a:t>
            </a:r>
            <a:endParaRPr b="1" sz="1700">
              <a:solidFill>
                <a:schemeClr val="dk1"/>
              </a:solidFill>
              <a:latin typeface="Inter"/>
              <a:ea typeface="Inter"/>
              <a:cs typeface="Inter"/>
              <a:sym typeface="Inter"/>
            </a:endParaRPr>
          </a:p>
          <a:p>
            <a:pPr indent="-336550" lvl="0" marL="457200" rtl="0" algn="l">
              <a:lnSpc>
                <a:spcPct val="115000"/>
              </a:lnSpc>
              <a:spcBef>
                <a:spcPts val="0"/>
              </a:spcBef>
              <a:spcAft>
                <a:spcPts val="0"/>
              </a:spcAft>
              <a:buClr>
                <a:schemeClr val="dk1"/>
              </a:buClr>
              <a:buSzPts val="1700"/>
              <a:buChar char="●"/>
            </a:pPr>
            <a:r>
              <a:rPr b="1" lang="fr" sz="1700">
                <a:solidFill>
                  <a:schemeClr val="dk1"/>
                </a:solidFill>
                <a:latin typeface="Inter"/>
                <a:ea typeface="Inter"/>
                <a:cs typeface="Inter"/>
                <a:sym typeface="Inter"/>
              </a:rPr>
              <a:t>Official French government database</a:t>
            </a:r>
            <a:endParaRPr b="1" sz="1700">
              <a:solidFill>
                <a:schemeClr val="dk1"/>
              </a:solidFill>
              <a:latin typeface="Inter"/>
              <a:ea typeface="Inter"/>
              <a:cs typeface="Inter"/>
              <a:sym typeface="Inter"/>
            </a:endParaRPr>
          </a:p>
          <a:p>
            <a:pPr indent="-336550" lvl="0" marL="457200" rtl="0" algn="l">
              <a:lnSpc>
                <a:spcPct val="115000"/>
              </a:lnSpc>
              <a:spcBef>
                <a:spcPts val="0"/>
              </a:spcBef>
              <a:spcAft>
                <a:spcPts val="0"/>
              </a:spcAft>
              <a:buClr>
                <a:schemeClr val="dk1"/>
              </a:buClr>
              <a:buSzPts val="1700"/>
              <a:buChar char="●"/>
            </a:pPr>
            <a:r>
              <a:rPr b="1" lang="fr" sz="1700">
                <a:solidFill>
                  <a:schemeClr val="dk1"/>
                </a:solidFill>
                <a:latin typeface="Inter"/>
                <a:ea typeface="Inter"/>
                <a:cs typeface="Inter"/>
                <a:sym typeface="Inter"/>
              </a:rPr>
              <a:t>Complete transaction details </a:t>
            </a:r>
            <a:endParaRPr b="1" sz="1700">
              <a:solidFill>
                <a:schemeClr val="dk1"/>
              </a:solidFill>
              <a:latin typeface="Inter"/>
              <a:ea typeface="Inter"/>
              <a:cs typeface="Inter"/>
              <a:sym typeface="Inter"/>
            </a:endParaRPr>
          </a:p>
          <a:p>
            <a:pPr indent="-336550" lvl="0" marL="457200" rtl="0" algn="l">
              <a:lnSpc>
                <a:spcPct val="115000"/>
              </a:lnSpc>
              <a:spcBef>
                <a:spcPts val="0"/>
              </a:spcBef>
              <a:spcAft>
                <a:spcPts val="0"/>
              </a:spcAft>
              <a:buClr>
                <a:schemeClr val="dk1"/>
              </a:buClr>
              <a:buSzPts val="1700"/>
              <a:buChar char="●"/>
            </a:pPr>
            <a:r>
              <a:rPr b="1" lang="fr" sz="1700">
                <a:solidFill>
                  <a:schemeClr val="dk1"/>
                </a:solidFill>
                <a:latin typeface="Inter"/>
                <a:ea typeface="Inter"/>
                <a:cs typeface="Inter"/>
                <a:sym typeface="Inter"/>
              </a:rPr>
              <a:t>Precise geographic coverage</a:t>
            </a:r>
            <a:endParaRPr sz="1700">
              <a:solidFill>
                <a:srgbClr val="4B5258"/>
              </a:solidFill>
              <a:latin typeface="Inter Medium"/>
              <a:ea typeface="Inter Medium"/>
              <a:cs typeface="Inter Medium"/>
              <a:sym typeface="Inter Medium"/>
            </a:endParaRPr>
          </a:p>
        </p:txBody>
      </p:sp>
      <p:sp>
        <p:nvSpPr>
          <p:cNvPr id="102" name="Google Shape;10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idx="4294967295" type="ctrTitle"/>
          </p:nvPr>
        </p:nvSpPr>
        <p:spPr>
          <a:xfrm>
            <a:off x="1192664" y="403309"/>
            <a:ext cx="5315100" cy="53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500">
                <a:solidFill>
                  <a:srgbClr val="0E3449"/>
                </a:solidFill>
                <a:latin typeface="Inter SemiBold"/>
                <a:ea typeface="Inter SemiBold"/>
                <a:cs typeface="Inter SemiBold"/>
                <a:sym typeface="Inter SemiBold"/>
              </a:rPr>
              <a:t>DB EDA (on target, “prix_m2”)</a:t>
            </a:r>
            <a:endParaRPr sz="2500">
              <a:solidFill>
                <a:srgbClr val="0E3449"/>
              </a:solidFill>
              <a:latin typeface="Inter SemiBold"/>
              <a:ea typeface="Inter SemiBold"/>
              <a:cs typeface="Inter SemiBold"/>
              <a:sym typeface="Inter SemiBold"/>
            </a:endParaRPr>
          </a:p>
        </p:txBody>
      </p:sp>
      <p:pic>
        <p:nvPicPr>
          <p:cNvPr id="108" name="Google Shape;108;p19"/>
          <p:cNvPicPr preferRelativeResize="0"/>
          <p:nvPr/>
        </p:nvPicPr>
        <p:blipFill>
          <a:blip r:embed="rId3">
            <a:alphaModFix/>
          </a:blip>
          <a:stretch>
            <a:fillRect/>
          </a:stretch>
        </p:blipFill>
        <p:spPr>
          <a:xfrm>
            <a:off x="463375" y="482852"/>
            <a:ext cx="576900" cy="385904"/>
          </a:xfrm>
          <a:prstGeom prst="rect">
            <a:avLst/>
          </a:prstGeom>
          <a:noFill/>
          <a:ln>
            <a:noFill/>
          </a:ln>
        </p:spPr>
      </p:pic>
      <p:sp>
        <p:nvSpPr>
          <p:cNvPr id="109" name="Google Shape;109;p19"/>
          <p:cNvSpPr/>
          <p:nvPr/>
        </p:nvSpPr>
        <p:spPr>
          <a:xfrm>
            <a:off x="0" y="4784000"/>
            <a:ext cx="9144000" cy="251400"/>
          </a:xfrm>
          <a:prstGeom prst="rect">
            <a:avLst/>
          </a:prstGeom>
          <a:solidFill>
            <a:srgbClr val="C3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pic>
        <p:nvPicPr>
          <p:cNvPr id="110" name="Google Shape;110;p19" title="Capture d’écran 2025-07-24 à 09.08.49.png"/>
          <p:cNvPicPr preferRelativeResize="0"/>
          <p:nvPr/>
        </p:nvPicPr>
        <p:blipFill>
          <a:blip r:embed="rId4">
            <a:alphaModFix/>
          </a:blip>
          <a:stretch>
            <a:fillRect/>
          </a:stretch>
        </p:blipFill>
        <p:spPr>
          <a:xfrm>
            <a:off x="381125" y="1527288"/>
            <a:ext cx="8496051" cy="3214524"/>
          </a:xfrm>
          <a:prstGeom prst="rect">
            <a:avLst/>
          </a:prstGeom>
          <a:noFill/>
          <a:ln>
            <a:noFill/>
          </a:ln>
        </p:spPr>
      </p:pic>
      <p:sp>
        <p:nvSpPr>
          <p:cNvPr id="111" name="Google Shape;111;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112" name="Google Shape;112;p19"/>
          <p:cNvSpPr txBox="1"/>
          <p:nvPr/>
        </p:nvSpPr>
        <p:spPr>
          <a:xfrm>
            <a:off x="835050" y="957500"/>
            <a:ext cx="74739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fr" sz="1100">
                <a:solidFill>
                  <a:schemeClr val="dk1"/>
                </a:solidFill>
              </a:rPr>
              <a:t>KEY STATISTICS</a:t>
            </a:r>
            <a:r>
              <a:rPr lang="fr" sz="1100">
                <a:solidFill>
                  <a:schemeClr val="dk1"/>
                </a:solidFill>
              </a:rPr>
              <a:t> • </a:t>
            </a:r>
            <a:r>
              <a:rPr b="1" lang="fr" sz="1100">
                <a:solidFill>
                  <a:schemeClr val="dk1"/>
                </a:solidFill>
              </a:rPr>
              <a:t>Median</a:t>
            </a:r>
            <a:r>
              <a:rPr lang="fr" sz="1100">
                <a:solidFill>
                  <a:schemeClr val="dk1"/>
                </a:solidFill>
              </a:rPr>
              <a:t>: 10,760 €/m² • </a:t>
            </a:r>
            <a:r>
              <a:rPr b="1" lang="fr" sz="1100">
                <a:solidFill>
                  <a:schemeClr val="dk1"/>
                </a:solidFill>
              </a:rPr>
              <a:t>Range</a:t>
            </a:r>
            <a:r>
              <a:rPr lang="fr" sz="1100">
                <a:solidFill>
                  <a:schemeClr val="dk1"/>
                </a:solidFill>
              </a:rPr>
              <a:t>: 8,949 - 14,256 €/m² • </a:t>
            </a:r>
            <a:r>
              <a:rPr b="1" lang="fr" sz="1100">
                <a:solidFill>
                  <a:schemeClr val="dk1"/>
                </a:solidFill>
              </a:rPr>
              <a:t>Normal distribution</a:t>
            </a:r>
            <a:r>
              <a:rPr lang="fr" sz="1100">
                <a:solidFill>
                  <a:schemeClr val="dk1"/>
                </a:solidFill>
              </a:rPr>
              <a:t> with outliers • </a:t>
            </a:r>
            <a:r>
              <a:rPr b="1" lang="fr" sz="1100">
                <a:solidFill>
                  <a:schemeClr val="dk1"/>
                </a:solidFill>
              </a:rPr>
              <a:t>Good spread</a:t>
            </a:r>
            <a:r>
              <a:rPr lang="fr" sz="1100">
                <a:solidFill>
                  <a:schemeClr val="dk1"/>
                </a:solidFill>
              </a:rPr>
              <a:t> for ML modeling</a:t>
            </a:r>
            <a:endParaRPr sz="11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txBox="1"/>
          <p:nvPr>
            <p:ph idx="4294967295" type="ctrTitle"/>
          </p:nvPr>
        </p:nvSpPr>
        <p:spPr>
          <a:xfrm>
            <a:off x="1192664" y="403309"/>
            <a:ext cx="5315100" cy="53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500">
                <a:solidFill>
                  <a:srgbClr val="0E3449"/>
                </a:solidFill>
                <a:latin typeface="Inter SemiBold"/>
                <a:ea typeface="Inter SemiBold"/>
                <a:cs typeface="Inter SemiBold"/>
                <a:sym typeface="Inter SemiBold"/>
              </a:rPr>
              <a:t>DB Clean</a:t>
            </a:r>
            <a:endParaRPr sz="2500">
              <a:solidFill>
                <a:srgbClr val="0E3449"/>
              </a:solidFill>
              <a:latin typeface="Inter SemiBold"/>
              <a:ea typeface="Inter SemiBold"/>
              <a:cs typeface="Inter SemiBold"/>
              <a:sym typeface="Inter SemiBold"/>
            </a:endParaRPr>
          </a:p>
        </p:txBody>
      </p:sp>
      <p:pic>
        <p:nvPicPr>
          <p:cNvPr id="118" name="Google Shape;118;p20"/>
          <p:cNvPicPr preferRelativeResize="0"/>
          <p:nvPr/>
        </p:nvPicPr>
        <p:blipFill>
          <a:blip r:embed="rId3">
            <a:alphaModFix/>
          </a:blip>
          <a:stretch>
            <a:fillRect/>
          </a:stretch>
        </p:blipFill>
        <p:spPr>
          <a:xfrm>
            <a:off x="463375" y="482852"/>
            <a:ext cx="576900" cy="385904"/>
          </a:xfrm>
          <a:prstGeom prst="rect">
            <a:avLst/>
          </a:prstGeom>
          <a:noFill/>
          <a:ln>
            <a:noFill/>
          </a:ln>
        </p:spPr>
      </p:pic>
      <p:sp>
        <p:nvSpPr>
          <p:cNvPr id="119" name="Google Shape;119;p20"/>
          <p:cNvSpPr/>
          <p:nvPr/>
        </p:nvSpPr>
        <p:spPr>
          <a:xfrm>
            <a:off x="0" y="4784000"/>
            <a:ext cx="9144000" cy="251400"/>
          </a:xfrm>
          <a:prstGeom prst="rect">
            <a:avLst/>
          </a:prstGeom>
          <a:solidFill>
            <a:srgbClr val="C3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120" name="Google Shape;120;p20"/>
          <p:cNvSpPr txBox="1"/>
          <p:nvPr/>
        </p:nvSpPr>
        <p:spPr>
          <a:xfrm>
            <a:off x="1192675" y="1098150"/>
            <a:ext cx="7557000" cy="2409000"/>
          </a:xfrm>
          <a:prstGeom prst="rect">
            <a:avLst/>
          </a:prstGeom>
          <a:noFill/>
          <a:ln>
            <a:noFill/>
          </a:ln>
        </p:spPr>
        <p:txBody>
          <a:bodyPr anchorCtr="0" anchor="ctr" bIns="91425" lIns="91425" spcFirstLastPara="1" rIns="91425" wrap="square" tIns="91425">
            <a:spAutoFit/>
          </a:bodyPr>
          <a:lstStyle/>
          <a:p>
            <a:pPr indent="-317500" lvl="0" marL="457200" rtl="0" algn="l">
              <a:lnSpc>
                <a:spcPct val="115000"/>
              </a:lnSpc>
              <a:spcBef>
                <a:spcPts val="1200"/>
              </a:spcBef>
              <a:spcAft>
                <a:spcPts val="0"/>
              </a:spcAft>
              <a:buClr>
                <a:schemeClr val="dk1"/>
              </a:buClr>
              <a:buSzPts val="1400"/>
              <a:buFont typeface="Inter"/>
              <a:buChar char="-"/>
            </a:pPr>
            <a:r>
              <a:rPr b="1" lang="fr">
                <a:solidFill>
                  <a:schemeClr val="dk1"/>
                </a:solidFill>
                <a:latin typeface="Inter"/>
                <a:ea typeface="Inter"/>
                <a:cs typeface="Inter"/>
                <a:sym typeface="Inter"/>
              </a:rPr>
              <a:t>FILTERING DECISIONS </a:t>
            </a:r>
            <a:endParaRPr b="1">
              <a:solidFill>
                <a:schemeClr val="dk1"/>
              </a:solidFill>
              <a:latin typeface="Inter"/>
              <a:ea typeface="Inter"/>
              <a:cs typeface="Inter"/>
              <a:sym typeface="Inter"/>
            </a:endParaRPr>
          </a:p>
          <a:p>
            <a:pPr indent="457200" lvl="0" marL="0" rtl="0" algn="l">
              <a:lnSpc>
                <a:spcPct val="115000"/>
              </a:lnSpc>
              <a:spcBef>
                <a:spcPts val="1200"/>
              </a:spcBef>
              <a:spcAft>
                <a:spcPts val="0"/>
              </a:spcAft>
              <a:buNone/>
            </a:pPr>
            <a:r>
              <a:rPr b="1" lang="fr">
                <a:solidFill>
                  <a:schemeClr val="dk1"/>
                </a:solidFill>
                <a:latin typeface="Inter"/>
                <a:ea typeface="Inter"/>
                <a:cs typeface="Inter"/>
                <a:sym typeface="Inter"/>
              </a:rPr>
              <a:t>• Apartments only (no houses/commercial) </a:t>
            </a:r>
            <a:endParaRPr b="1">
              <a:solidFill>
                <a:schemeClr val="dk1"/>
              </a:solidFill>
              <a:latin typeface="Inter"/>
              <a:ea typeface="Inter"/>
              <a:cs typeface="Inter"/>
              <a:sym typeface="Inter"/>
            </a:endParaRPr>
          </a:p>
          <a:p>
            <a:pPr indent="457200" lvl="0" marL="0" rtl="0" algn="l">
              <a:lnSpc>
                <a:spcPct val="115000"/>
              </a:lnSpc>
              <a:spcBef>
                <a:spcPts val="1200"/>
              </a:spcBef>
              <a:spcAft>
                <a:spcPts val="0"/>
              </a:spcAft>
              <a:buNone/>
            </a:pPr>
            <a:r>
              <a:rPr b="1" lang="fr">
                <a:solidFill>
                  <a:schemeClr val="dk1"/>
                </a:solidFill>
                <a:latin typeface="Inter"/>
                <a:ea typeface="Inter"/>
                <a:cs typeface="Inter"/>
                <a:sym typeface="Inter"/>
              </a:rPr>
              <a:t>• Sales transactions only </a:t>
            </a:r>
            <a:endParaRPr b="1">
              <a:solidFill>
                <a:schemeClr val="dk1"/>
              </a:solidFill>
              <a:latin typeface="Inter"/>
              <a:ea typeface="Inter"/>
              <a:cs typeface="Inter"/>
              <a:sym typeface="Inter"/>
            </a:endParaRPr>
          </a:p>
          <a:p>
            <a:pPr indent="457200" lvl="0" marL="0" rtl="0" algn="l">
              <a:lnSpc>
                <a:spcPct val="115000"/>
              </a:lnSpc>
              <a:spcBef>
                <a:spcPts val="1200"/>
              </a:spcBef>
              <a:spcAft>
                <a:spcPts val="0"/>
              </a:spcAft>
              <a:buNone/>
            </a:pPr>
            <a:r>
              <a:rPr b="1" lang="fr">
                <a:solidFill>
                  <a:schemeClr val="dk1"/>
                </a:solidFill>
                <a:latin typeface="Inter"/>
                <a:ea typeface="Inter"/>
                <a:cs typeface="Inter"/>
                <a:sym typeface="Inter"/>
              </a:rPr>
              <a:t>• Removed abnormal prices &amp; outliers </a:t>
            </a:r>
            <a:endParaRPr b="1">
              <a:solidFill>
                <a:schemeClr val="dk1"/>
              </a:solidFill>
              <a:latin typeface="Inter"/>
              <a:ea typeface="Inter"/>
              <a:cs typeface="Inter"/>
              <a:sym typeface="Inter"/>
            </a:endParaRPr>
          </a:p>
          <a:p>
            <a:pPr indent="457200" lvl="0" marL="0" rtl="0" algn="l">
              <a:lnSpc>
                <a:spcPct val="115000"/>
              </a:lnSpc>
              <a:spcBef>
                <a:spcPts val="1200"/>
              </a:spcBef>
              <a:spcAft>
                <a:spcPts val="0"/>
              </a:spcAft>
              <a:buNone/>
            </a:pPr>
            <a:r>
              <a:rPr b="1" lang="fr">
                <a:solidFill>
                  <a:schemeClr val="dk1"/>
                </a:solidFill>
                <a:latin typeface="Inter"/>
                <a:ea typeface="Inter"/>
                <a:cs typeface="Inter"/>
                <a:sym typeface="Inter"/>
              </a:rPr>
              <a:t>• Complete data points only </a:t>
            </a:r>
            <a:endParaRPr b="1">
              <a:solidFill>
                <a:schemeClr val="dk1"/>
              </a:solidFill>
              <a:latin typeface="Inter"/>
              <a:ea typeface="Inter"/>
              <a:cs typeface="Inter"/>
              <a:sym typeface="Inter"/>
            </a:endParaRPr>
          </a:p>
          <a:p>
            <a:pPr indent="457200" lvl="0" marL="0" rtl="0" algn="l">
              <a:lnSpc>
                <a:spcPct val="115000"/>
              </a:lnSpc>
              <a:spcBef>
                <a:spcPts val="1200"/>
              </a:spcBef>
              <a:spcAft>
                <a:spcPts val="1200"/>
              </a:spcAft>
              <a:buNone/>
            </a:pPr>
            <a:r>
              <a:rPr b="1" lang="fr">
                <a:solidFill>
                  <a:schemeClr val="dk1"/>
                </a:solidFill>
                <a:latin typeface="Inter"/>
                <a:ea typeface="Inter"/>
                <a:cs typeface="Inter"/>
                <a:sym typeface="Inter"/>
              </a:rPr>
              <a:t>• Created price per m² target</a:t>
            </a:r>
            <a:endParaRPr>
              <a:solidFill>
                <a:schemeClr val="dk1"/>
              </a:solidFill>
              <a:latin typeface="Inter"/>
              <a:ea typeface="Inter"/>
              <a:cs typeface="Inter"/>
              <a:sym typeface="Inter"/>
            </a:endParaRPr>
          </a:p>
        </p:txBody>
      </p:sp>
      <p:sp>
        <p:nvSpPr>
          <p:cNvPr id="121" name="Google Shape;121;p20"/>
          <p:cNvSpPr/>
          <p:nvPr/>
        </p:nvSpPr>
        <p:spPr>
          <a:xfrm>
            <a:off x="4972725" y="3580600"/>
            <a:ext cx="3838800" cy="107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000">
                <a:latin typeface="Inter"/>
                <a:ea typeface="Inter"/>
                <a:cs typeface="Inter"/>
                <a:sym typeface="Inter"/>
              </a:rPr>
              <a:t>The whole process is explained on the following Notebooks in our Github : </a:t>
            </a:r>
            <a:endParaRPr sz="1000">
              <a:latin typeface="Inter"/>
              <a:ea typeface="Inter"/>
              <a:cs typeface="Inter"/>
              <a:sym typeface="Inter"/>
            </a:endParaRPr>
          </a:p>
          <a:p>
            <a:pPr indent="-292100" lvl="0" marL="457200" rtl="0" algn="l">
              <a:spcBef>
                <a:spcPts val="0"/>
              </a:spcBef>
              <a:spcAft>
                <a:spcPts val="0"/>
              </a:spcAft>
              <a:buSzPts val="1000"/>
              <a:buFont typeface="Inter"/>
              <a:buChar char="-"/>
            </a:pPr>
            <a:r>
              <a:rPr lang="fr" sz="1000">
                <a:latin typeface="Inter"/>
                <a:ea typeface="Inter"/>
                <a:cs typeface="Inter"/>
                <a:sym typeface="Inter"/>
              </a:rPr>
              <a:t>AAA_EDA.ipynb (Exploration on the whole DB to take decisions)</a:t>
            </a:r>
            <a:endParaRPr sz="1000">
              <a:latin typeface="Inter"/>
              <a:ea typeface="Inter"/>
              <a:cs typeface="Inter"/>
              <a:sym typeface="Inter"/>
            </a:endParaRPr>
          </a:p>
          <a:p>
            <a:pPr indent="-292100" lvl="0" marL="457200" rtl="0" algn="l">
              <a:spcBef>
                <a:spcPts val="0"/>
              </a:spcBef>
              <a:spcAft>
                <a:spcPts val="0"/>
              </a:spcAft>
              <a:buSzPts val="1000"/>
              <a:buFont typeface="Inter"/>
              <a:buChar char="-"/>
            </a:pPr>
            <a:r>
              <a:rPr lang="fr" sz="1000">
                <a:latin typeface="Inter"/>
                <a:ea typeface="Inter"/>
                <a:cs typeface="Inter"/>
                <a:sym typeface="Inter"/>
              </a:rPr>
              <a:t>AAA_model_data_prep.ipynb (Preparation of the final csv used for our model)</a:t>
            </a:r>
            <a:endParaRPr sz="1000">
              <a:latin typeface="Inter"/>
              <a:ea typeface="Inter"/>
              <a:cs typeface="Inter"/>
              <a:sym typeface="Inter"/>
            </a:endParaRPr>
          </a:p>
        </p:txBody>
      </p:sp>
      <p:pic>
        <p:nvPicPr>
          <p:cNvPr id="122" name="Google Shape;122;p20"/>
          <p:cNvPicPr preferRelativeResize="0"/>
          <p:nvPr/>
        </p:nvPicPr>
        <p:blipFill>
          <a:blip r:embed="rId4">
            <a:alphaModFix/>
          </a:blip>
          <a:stretch>
            <a:fillRect/>
          </a:stretch>
        </p:blipFill>
        <p:spPr>
          <a:xfrm>
            <a:off x="4543325" y="3580600"/>
            <a:ext cx="357650" cy="357650"/>
          </a:xfrm>
          <a:prstGeom prst="rect">
            <a:avLst/>
          </a:prstGeom>
          <a:noFill/>
          <a:ln>
            <a:noFill/>
          </a:ln>
        </p:spPr>
      </p:pic>
      <p:sp>
        <p:nvSpPr>
          <p:cNvPr id="123" name="Google Shape;123;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1"/>
          <p:cNvSpPr txBox="1"/>
          <p:nvPr>
            <p:ph idx="4294967295" type="ctrTitle"/>
          </p:nvPr>
        </p:nvSpPr>
        <p:spPr>
          <a:xfrm>
            <a:off x="1192664" y="403309"/>
            <a:ext cx="5315100" cy="53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500">
                <a:solidFill>
                  <a:srgbClr val="0E3449"/>
                </a:solidFill>
                <a:latin typeface="Inter SemiBold"/>
                <a:ea typeface="Inter SemiBold"/>
                <a:cs typeface="Inter SemiBold"/>
                <a:sym typeface="Inter SemiBold"/>
              </a:rPr>
              <a:t>DB EDA (on features)</a:t>
            </a:r>
            <a:endParaRPr sz="2500">
              <a:solidFill>
                <a:srgbClr val="0E3449"/>
              </a:solidFill>
              <a:latin typeface="Inter SemiBold"/>
              <a:ea typeface="Inter SemiBold"/>
              <a:cs typeface="Inter SemiBold"/>
              <a:sym typeface="Inter SemiBold"/>
            </a:endParaRPr>
          </a:p>
        </p:txBody>
      </p:sp>
      <p:pic>
        <p:nvPicPr>
          <p:cNvPr id="129" name="Google Shape;129;p21"/>
          <p:cNvPicPr preferRelativeResize="0"/>
          <p:nvPr/>
        </p:nvPicPr>
        <p:blipFill>
          <a:blip r:embed="rId3">
            <a:alphaModFix/>
          </a:blip>
          <a:stretch>
            <a:fillRect/>
          </a:stretch>
        </p:blipFill>
        <p:spPr>
          <a:xfrm>
            <a:off x="463375" y="482852"/>
            <a:ext cx="576900" cy="385904"/>
          </a:xfrm>
          <a:prstGeom prst="rect">
            <a:avLst/>
          </a:prstGeom>
          <a:noFill/>
          <a:ln>
            <a:noFill/>
          </a:ln>
        </p:spPr>
      </p:pic>
      <p:sp>
        <p:nvSpPr>
          <p:cNvPr id="130" name="Google Shape;130;p21"/>
          <p:cNvSpPr/>
          <p:nvPr/>
        </p:nvSpPr>
        <p:spPr>
          <a:xfrm>
            <a:off x="0" y="4784000"/>
            <a:ext cx="9144000" cy="251400"/>
          </a:xfrm>
          <a:prstGeom prst="rect">
            <a:avLst/>
          </a:prstGeom>
          <a:solidFill>
            <a:srgbClr val="C3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pic>
        <p:nvPicPr>
          <p:cNvPr id="131" name="Google Shape;131;p21" title="Capture d’écran 2025-07-24 à 09.07.44.png"/>
          <p:cNvPicPr preferRelativeResize="0"/>
          <p:nvPr/>
        </p:nvPicPr>
        <p:blipFill>
          <a:blip r:embed="rId4">
            <a:alphaModFix/>
          </a:blip>
          <a:stretch>
            <a:fillRect/>
          </a:stretch>
        </p:blipFill>
        <p:spPr>
          <a:xfrm>
            <a:off x="152400" y="1083575"/>
            <a:ext cx="8839199" cy="3230675"/>
          </a:xfrm>
          <a:prstGeom prst="rect">
            <a:avLst/>
          </a:prstGeom>
          <a:noFill/>
          <a:ln>
            <a:noFill/>
          </a:ln>
        </p:spPr>
      </p:pic>
      <p:sp>
        <p:nvSpPr>
          <p:cNvPr id="132" name="Google Shape;132;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